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problem every planner in the room recognises: the monthly report. P6 Pulse takes the grunt work out of it, so planners can spend their time planning.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long their monthly report takes, from receiving the progressed programme to issuing the report. Let them name the parts they would happily never do by hand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pitch in one line. Everything that follows shows how P6 Pulse delivers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and the baseline are one-off. After that, the monthly routine is upload, review and share. Navy bars mark the one-off steps; orange marks the monthly routine.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outputs from one monthly upload. The next few slides pick out the ones buyers ask about most: the dashboard, changes and DCMA, the NEC4 report and the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live demo dashboard, calculated automatically from the project's P6 updates; nobody built it in a spreadsheet. Point out the forecast against baseline, the EW and CE panel with its in-or-out toggle, and the S-curve. Best shown live at p6pulse.com/demo.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programme with thousands of activities, something always gets missed in a manual comparison. Here the demo shows 26 date movements, a logic change, a name change and six activities progressed, each listed with previous and current dates. The DCMA check works the same way: every failure comes with the activities causing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UK NEC work this is usually the headline. The planner stays in control: P6 Pulse drafts, the planner decides what is issued. The forecast can be shown with and without compensation events.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more chains of emails asking which version is current. Everyone sees the same committed figures, and the portfolio view gives directors every project on one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Tailor this to the room. For a contractor, lead with planners and planning departments; for an owner or client team, lead with contract parties and project controls.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programme is commercially sensitive, so address this before it is asked. The full detail, including the providers that help run the service, is on the security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credibility is the differentiator against software companies. Mention the clients you are comfortable naming, and that you have built reporting tools on site throughout your career.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plan, no tiers to compare. Set it against the planner days spent on reporting each month on a single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offering a walkthrough with one of their own programmes; it is the most persuasive demonstration there is. Leave the product sheet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4123A"/>
        </a:solidFill>
      </p:bgPr>
    </p:bg>
    <p:spTree>
      <p:nvGrpSpPr>
        <p:cNvPr id="1" name=""/>
        <p:cNvGrpSpPr/>
        <p:nvPr/>
      </p:nvGrpSpPr>
      <p:grpSpPr>
        <a:xfrm>
          <a:off x="0" y="0"/>
          <a:ext cx="0" cy="0"/>
          <a:chOff x="0" y="0"/>
          <a:chExt cx="0" cy="0"/>
        </a:xfrm>
      </p:grpSpPr>
      <p:pic>
        <p:nvPicPr>
          <p:cNvPr id="2" name="Image 0" descr="P6 Pulse banner">    </p:cNvPr>
          <p:cNvPicPr>
            <a:picLocks noChangeAspect="1"/>
          </p:cNvPicPr>
          <p:nvPr/>
        </p:nvPicPr>
        <p:blipFill>
          <a:blip r:embed="rId1"/>
          <a:srcRect l="31" r="31" t="0" b="0"/>
          <a:stretch/>
        </p:blipFill>
        <p:spPr>
          <a:xfrm>
            <a:off x="0" y="0"/>
            <a:ext cx="12192000" cy="2063750"/>
          </a:xfrm>
          <a:prstGeom prst="rect">
            <a:avLst/>
          </a:prstGeom>
        </p:spPr>
      </p:pic>
      <p:sp>
        <p:nvSpPr>
          <p:cNvPr id="3" name="Shape 0"/>
          <p:cNvSpPr/>
          <p:nvPr/>
        </p:nvSpPr>
        <p:spPr>
          <a:xfrm>
            <a:off x="0" y="1428750"/>
            <a:ext cx="12192000" cy="635000"/>
          </a:xfrm>
          <a:prstGeom prst="rect">
            <a:avLst/>
          </a:prstGeom>
          <a:gradFill rotWithShape="1">
            <a:gsLst>
              <a:gs pos="0">
                <a:srgbClr val="04123A">
                  <a:alpha val="0"/>
                </a:srgbClr>
              </a:gs>
              <a:gs pos="100000">
                <a:srgbClr val="04123A"/>
              </a:gs>
            </a:gsLst>
            <a:lin ang="5400000" scaled="0"/>
          </a:gradFill>
          <a:ln/>
        </p:spPr>
      </p:sp>
      <p:sp>
        <p:nvSpPr>
          <p:cNvPr id="4" name="Text 1"/>
          <p:cNvSpPr/>
          <p:nvPr/>
        </p:nvSpPr>
        <p:spPr>
          <a:xfrm>
            <a:off x="812800" y="260985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F5A623"/>
                </a:solidFill>
                <a:latin typeface="DM Sans" pitchFamily="34" charset="0"/>
                <a:ea typeface="DM Sans" pitchFamily="34" charset="-122"/>
                <a:cs typeface="DM Sans" pitchFamily="34" charset="-120"/>
              </a:rPr>
              <a:t>AUTOMATED PRIMAVERA P6 PROGRESS REPORTING</a:t>
            </a:r>
            <a:endParaRPr lang="en-US" sz="1300" dirty="0"/>
          </a:p>
        </p:txBody>
      </p:sp>
      <p:sp>
        <p:nvSpPr>
          <p:cNvPr id="5" name="Text 2"/>
          <p:cNvSpPr/>
          <p:nvPr/>
        </p:nvSpPr>
        <p:spPr>
          <a:xfrm>
            <a:off x="812800" y="3027958"/>
            <a:ext cx="9810750" cy="1817588"/>
          </a:xfrm>
          <a:prstGeom prst="rect">
            <a:avLst/>
          </a:prstGeom>
          <a:noFill/>
          <a:ln/>
        </p:spPr>
        <p:txBody>
          <a:bodyPr wrap="square" lIns="0" tIns="0" rIns="0" bIns="0" rtlCol="0" anchor="t">
            <a:normAutofit/>
          </a:bodyPr>
          <a:lstStyle/>
          <a:p>
            <a:pPr algn="l" indent="0" marL="0">
              <a:lnSpc>
                <a:spcPts val="4704"/>
              </a:lnSpc>
              <a:buNone/>
            </a:pPr>
            <a:r>
              <a:rPr lang="en-US" sz="4200" b="1" dirty="0">
                <a:solidFill>
                  <a:srgbClr val="FFFFFF"/>
                </a:solidFill>
                <a:latin typeface="Poppins" pitchFamily="34" charset="0"/>
                <a:ea typeface="Poppins" pitchFamily="34" charset="-122"/>
                <a:cs typeface="Poppins" pitchFamily="34" charset="-120"/>
              </a:rPr>
              <a:t>Automatic monthly progress reporting, produced quickly, repeatably and precisely.</a:t>
            </a:r>
            <a:endParaRPr lang="en-US" sz="4200" dirty="0"/>
          </a:p>
        </p:txBody>
      </p:sp>
      <p:sp>
        <p:nvSpPr>
          <p:cNvPr id="6" name="Text 3"/>
          <p:cNvSpPr/>
          <p:nvPr/>
        </p:nvSpPr>
        <p:spPr>
          <a:xfrm>
            <a:off x="812800" y="5041900"/>
            <a:ext cx="850265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C9D8EE"/>
                </a:solidFill>
                <a:latin typeface="DM Sans" pitchFamily="34" charset="0"/>
                <a:ea typeface="DM Sans" pitchFamily="34" charset="-122"/>
                <a:cs typeface="DM Sans" pitchFamily="34" charset="-120"/>
              </a:rPr>
              <a:t>Upload your P6 programme each month. Get the dashboard, DCMA check, NEC4 report and every pack, automatically.</a:t>
            </a:r>
            <a:endParaRPr lang="en-US" sz="1600" dirty="0"/>
          </a:p>
        </p:txBody>
      </p:sp>
      <p:sp>
        <p:nvSpPr>
          <p:cNvPr id="7" name="Text 4"/>
          <p:cNvSpPr/>
          <p:nvPr/>
        </p:nvSpPr>
        <p:spPr>
          <a:xfrm>
            <a:off x="812800" y="58166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8FB4E0"/>
                </a:solidFill>
                <a:latin typeface="DM Sans" pitchFamily="34" charset="0"/>
                <a:ea typeface="DM Sans" pitchFamily="34" charset="-122"/>
                <a:cs typeface="DM Sans" pitchFamily="34" charset="-120"/>
              </a:rPr>
              <a:t>Gavin Morris, Founder · p6pulse.com</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THE PROBLEM</a:t>
            </a:r>
            <a:endParaRPr lang="en-US" sz="1200" dirty="0"/>
          </a:p>
        </p:txBody>
      </p:sp>
      <p:sp>
        <p:nvSpPr>
          <p:cNvPr id="3" name="Text 1"/>
          <p:cNvSpPr/>
          <p:nvPr/>
        </p:nvSpPr>
        <p:spPr>
          <a:xfrm>
            <a:off x="812800" y="1127720"/>
            <a:ext cx="10883392" cy="960041"/>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Every month, reporting eats the time meant for planning</a:t>
            </a:r>
            <a:endParaRPr lang="en-US" sz="3200" dirty="0"/>
          </a:p>
        </p:txBody>
      </p:sp>
      <p:sp>
        <p:nvSpPr>
          <p:cNvPr id="4" name="Shape 2"/>
          <p:cNvSpPr/>
          <p:nvPr/>
        </p:nvSpPr>
        <p:spPr>
          <a:xfrm>
            <a:off x="815975" y="2370336"/>
            <a:ext cx="2520950" cy="1984573"/>
          </a:xfrm>
          <a:prstGeom prst="roundRect">
            <a:avLst>
              <a:gd name="adj" fmla="val 4960"/>
            </a:avLst>
          </a:prstGeom>
          <a:solidFill>
            <a:srgbClr val="FFFFFF"/>
          </a:solidFill>
          <a:ln w="6350">
            <a:solidFill>
              <a:srgbClr val="D6E3F0"/>
            </a:solidFill>
            <a:prstDash val="solid"/>
          </a:ln>
        </p:spPr>
      </p:sp>
      <p:sp>
        <p:nvSpPr>
          <p:cNvPr id="5" name="Text 3"/>
          <p:cNvSpPr/>
          <p:nvPr/>
        </p:nvSpPr>
        <p:spPr>
          <a:xfrm>
            <a:off x="1047750" y="2602111"/>
            <a:ext cx="2119122" cy="512961"/>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Compare the update</a:t>
            </a:r>
            <a:endParaRPr lang="en-US" sz="1600" dirty="0"/>
          </a:p>
        </p:txBody>
      </p:sp>
      <p:sp>
        <p:nvSpPr>
          <p:cNvPr id="6" name="Text 4"/>
          <p:cNvSpPr/>
          <p:nvPr/>
        </p:nvSpPr>
        <p:spPr>
          <a:xfrm>
            <a:off x="1047750" y="3165872"/>
            <a:ext cx="2119122" cy="98266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Line by line against last month, looking for what moved and what quietly changed.</a:t>
            </a:r>
            <a:endParaRPr lang="en-US" sz="1300" dirty="0"/>
          </a:p>
        </p:txBody>
      </p:sp>
      <p:sp>
        <p:nvSpPr>
          <p:cNvPr id="7" name="Shape 5"/>
          <p:cNvSpPr/>
          <p:nvPr/>
        </p:nvSpPr>
        <p:spPr>
          <a:xfrm>
            <a:off x="3495675" y="2370336"/>
            <a:ext cx="2520950" cy="1984573"/>
          </a:xfrm>
          <a:prstGeom prst="roundRect">
            <a:avLst>
              <a:gd name="adj" fmla="val 4960"/>
            </a:avLst>
          </a:prstGeom>
          <a:solidFill>
            <a:srgbClr val="FFFFFF"/>
          </a:solidFill>
          <a:ln w="6350">
            <a:solidFill>
              <a:srgbClr val="D6E3F0"/>
            </a:solidFill>
            <a:prstDash val="solid"/>
          </a:ln>
        </p:spPr>
      </p:sp>
      <p:sp>
        <p:nvSpPr>
          <p:cNvPr id="8" name="Text 6"/>
          <p:cNvSpPr/>
          <p:nvPr/>
        </p:nvSpPr>
        <p:spPr>
          <a:xfrm>
            <a:off x="3727450" y="2602111"/>
            <a:ext cx="211912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Check the quality</a:t>
            </a:r>
            <a:endParaRPr lang="en-US" sz="1600" dirty="0"/>
          </a:p>
        </p:txBody>
      </p:sp>
      <p:sp>
        <p:nvSpPr>
          <p:cNvPr id="9" name="Text 7"/>
          <p:cNvSpPr/>
          <p:nvPr/>
        </p:nvSpPr>
        <p:spPr>
          <a:xfrm>
            <a:off x="3727450" y="2922091"/>
            <a:ext cx="2119122" cy="98266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Logic, constraints, float and invalid dates, before the client's reviewer finds them.</a:t>
            </a:r>
            <a:endParaRPr lang="en-US" sz="1300" dirty="0"/>
          </a:p>
        </p:txBody>
      </p:sp>
      <p:sp>
        <p:nvSpPr>
          <p:cNvPr id="10" name="Shape 8"/>
          <p:cNvSpPr/>
          <p:nvPr/>
        </p:nvSpPr>
        <p:spPr>
          <a:xfrm>
            <a:off x="6175375" y="2370336"/>
            <a:ext cx="2520950" cy="1984573"/>
          </a:xfrm>
          <a:prstGeom prst="roundRect">
            <a:avLst>
              <a:gd name="adj" fmla="val 4960"/>
            </a:avLst>
          </a:prstGeom>
          <a:solidFill>
            <a:srgbClr val="FFFFFF"/>
          </a:solidFill>
          <a:ln w="6350">
            <a:solidFill>
              <a:srgbClr val="D6E3F0"/>
            </a:solidFill>
            <a:prstDash val="solid"/>
          </a:ln>
        </p:spPr>
      </p:sp>
      <p:sp>
        <p:nvSpPr>
          <p:cNvPr id="11" name="Text 9"/>
          <p:cNvSpPr/>
          <p:nvPr/>
        </p:nvSpPr>
        <p:spPr>
          <a:xfrm>
            <a:off x="6407150" y="2602111"/>
            <a:ext cx="211912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Rebuild the tables</a:t>
            </a:r>
            <a:endParaRPr lang="en-US" sz="1600" dirty="0"/>
          </a:p>
        </p:txBody>
      </p:sp>
      <p:sp>
        <p:nvSpPr>
          <p:cNvPr id="12" name="Text 10"/>
          <p:cNvSpPr/>
          <p:nvPr/>
        </p:nvSpPr>
        <p:spPr>
          <a:xfrm>
            <a:off x="6407150" y="2922091"/>
            <a:ext cx="2119122" cy="982662"/>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Milestones, S-curves, look-aheads and registers, recreated in spreadsheets every period.</a:t>
            </a:r>
            <a:endParaRPr lang="en-US" sz="1300" dirty="0"/>
          </a:p>
        </p:txBody>
      </p:sp>
      <p:sp>
        <p:nvSpPr>
          <p:cNvPr id="13" name="Shape 11"/>
          <p:cNvSpPr/>
          <p:nvPr/>
        </p:nvSpPr>
        <p:spPr>
          <a:xfrm>
            <a:off x="8855075" y="2370336"/>
            <a:ext cx="2520950" cy="1984573"/>
          </a:xfrm>
          <a:prstGeom prst="roundRect">
            <a:avLst>
              <a:gd name="adj" fmla="val 4960"/>
            </a:avLst>
          </a:prstGeom>
          <a:solidFill>
            <a:srgbClr val="FFFFFF"/>
          </a:solidFill>
          <a:ln w="6350">
            <a:solidFill>
              <a:srgbClr val="D6E3F0"/>
            </a:solidFill>
            <a:prstDash val="solid"/>
          </a:ln>
        </p:spPr>
      </p:sp>
      <p:sp>
        <p:nvSpPr>
          <p:cNvPr id="14" name="Text 12"/>
          <p:cNvSpPr/>
          <p:nvPr/>
        </p:nvSpPr>
        <p:spPr>
          <a:xfrm>
            <a:off x="9086850" y="2602111"/>
            <a:ext cx="211912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Write the narrative</a:t>
            </a:r>
            <a:endParaRPr lang="en-US" sz="1600" dirty="0"/>
          </a:p>
        </p:txBody>
      </p:sp>
      <p:sp>
        <p:nvSpPr>
          <p:cNvPr id="15" name="Text 13"/>
          <p:cNvSpPr/>
          <p:nvPr/>
        </p:nvSpPr>
        <p:spPr>
          <a:xfrm>
            <a:off x="9086850" y="2922091"/>
            <a:ext cx="2119122" cy="743347"/>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The same contractual report, written again from scratch each month.</a:t>
            </a:r>
            <a:endParaRPr lang="en-US" sz="1300" dirty="0"/>
          </a:p>
        </p:txBody>
      </p:sp>
      <p:sp>
        <p:nvSpPr>
          <p:cNvPr id="16" name="Text 14"/>
          <p:cNvSpPr/>
          <p:nvPr/>
        </p:nvSpPr>
        <p:spPr>
          <a:xfrm>
            <a:off x="812800" y="4662884"/>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4203A"/>
                </a:solidFill>
                <a:latin typeface="DM Sans" pitchFamily="34" charset="0"/>
                <a:ea typeface="DM Sans" pitchFamily="34" charset="-122"/>
                <a:cs typeface="DM Sans" pitchFamily="34" charset="-120"/>
              </a:rPr>
              <a:t>Skilled planners doing clerical work,</a:t>
            </a:r>
            <a:r>
              <a:rPr lang="en-US" sz="1600" dirty="0">
                <a:solidFill>
                  <a:srgbClr val="14203A"/>
                </a:solidFill>
                <a:latin typeface="DM Sans" pitchFamily="34" charset="0"/>
                <a:ea typeface="DM Sans" pitchFamily="34" charset="-122"/>
                <a:cs typeface="DM Sans" pitchFamily="34" charset="-120"/>
              </a:rPr>
              <a:t> on every project, every period.</a:t>
            </a:r>
            <a:endParaRPr lang="en-US" sz="1600" dirty="0"/>
          </a:p>
        </p:txBody>
      </p:sp>
      <p:pic>
        <p:nvPicPr>
          <p:cNvPr id="17"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18" name="Text 15"/>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2552"/>
        </a:solidFill>
      </p:bgPr>
    </p:bg>
    <p:spTree>
      <p:nvGrpSpPr>
        <p:cNvPr id="1" name=""/>
        <p:cNvGrpSpPr/>
        <p:nvPr/>
      </p:nvGrpSpPr>
      <p:grpSpPr>
        <a:xfrm>
          <a:off x="0" y="0"/>
          <a:ext cx="0" cy="0"/>
          <a:chOff x="0" y="0"/>
          <a:chExt cx="0" cy="0"/>
        </a:xfrm>
      </p:grpSpPr>
      <p:sp>
        <p:nvSpPr>
          <p:cNvPr id="2" name="Text 0"/>
          <p:cNvSpPr/>
          <p:nvPr/>
        </p:nvSpPr>
        <p:spPr>
          <a:xfrm>
            <a:off x="812800" y="1584127"/>
            <a:ext cx="6854444" cy="256480"/>
          </a:xfrm>
          <a:prstGeom prst="rect">
            <a:avLst/>
          </a:prstGeom>
          <a:noFill/>
          <a:ln/>
        </p:spPr>
        <p:txBody>
          <a:bodyPr wrap="square" lIns="0" tIns="0" rIns="0" bIns="0" rtlCol="0" anchor="t">
            <a:normAutofit/>
          </a:bodyPr>
          <a:lstStyle/>
          <a:p>
            <a:pPr algn="l" indent="0" marL="0">
              <a:lnSpc>
                <a:spcPts val="1820"/>
              </a:lnSpc>
              <a:buNone/>
            </a:pPr>
            <a:r>
              <a:rPr lang="en-US" sz="1300" b="1" spc="200" kern="0" dirty="0">
                <a:solidFill>
                  <a:srgbClr val="F5A623"/>
                </a:solidFill>
                <a:latin typeface="DM Sans" pitchFamily="34" charset="0"/>
                <a:ea typeface="DM Sans" pitchFamily="34" charset="-122"/>
                <a:cs typeface="DM Sans" pitchFamily="34" charset="-120"/>
              </a:rPr>
              <a:t>THE ANSWER</a:t>
            </a:r>
            <a:endParaRPr lang="en-US" sz="1300" dirty="0"/>
          </a:p>
        </p:txBody>
      </p:sp>
      <p:sp>
        <p:nvSpPr>
          <p:cNvPr id="3" name="Text 1"/>
          <p:cNvSpPr/>
          <p:nvPr/>
        </p:nvSpPr>
        <p:spPr>
          <a:xfrm>
            <a:off x="812800" y="2069207"/>
            <a:ext cx="6854444" cy="2036961"/>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FFFFFF"/>
                </a:solidFill>
                <a:latin typeface="Poppins" pitchFamily="34" charset="0"/>
                <a:ea typeface="Poppins" pitchFamily="34" charset="-122"/>
                <a:cs typeface="Poppins" pitchFamily="34" charset="-120"/>
              </a:rPr>
              <a:t>One upload. Every report your project needs.</a:t>
            </a:r>
            <a:endParaRPr lang="en-US" sz="4800" dirty="0"/>
          </a:p>
        </p:txBody>
      </p:sp>
      <p:sp>
        <p:nvSpPr>
          <p:cNvPr id="4" name="Text 2"/>
          <p:cNvSpPr/>
          <p:nvPr/>
        </p:nvSpPr>
        <p:spPr>
          <a:xfrm>
            <a:off x="812800" y="4334768"/>
            <a:ext cx="6854444" cy="964505"/>
          </a:xfrm>
          <a:prstGeom prst="rect">
            <a:avLst/>
          </a:prstGeom>
          <a:noFill/>
          <a:ln/>
        </p:spPr>
        <p:txBody>
          <a:bodyPr wrap="square" lIns="0" tIns="0" rIns="0" bIns="0" rtlCol="0" anchor="t">
            <a:normAutofit/>
          </a:bodyPr>
          <a:lstStyle/>
          <a:p>
            <a:pPr algn="l" indent="0" marL="0">
              <a:lnSpc>
                <a:spcPts val="2465"/>
              </a:lnSpc>
              <a:buNone/>
            </a:pPr>
            <a:r>
              <a:rPr lang="en-US" sz="1700" dirty="0">
                <a:solidFill>
                  <a:srgbClr val="C9D8EE"/>
                </a:solidFill>
                <a:latin typeface="DM Sans" pitchFamily="34" charset="0"/>
                <a:ea typeface="DM Sans" pitchFamily="34" charset="-122"/>
                <a:cs typeface="DM Sans" pitchFamily="34" charset="-120"/>
              </a:rPr>
              <a:t>P6 Pulse produces the dashboard, changes in period, DCMA check, NEC4 report and packs automatically, so planners can spend their time planning.</a:t>
            </a:r>
            <a:endParaRPr lang="en-US" sz="1700" dirty="0"/>
          </a:p>
        </p:txBody>
      </p:sp>
      <p:pic>
        <p:nvPicPr>
          <p:cNvPr id="5" name="Image 0" descr="P6 Pulse icon">    </p:cNvPr>
          <p:cNvPicPr>
            <a:picLocks noChangeAspect="1"/>
          </p:cNvPicPr>
          <p:nvPr/>
        </p:nvPicPr>
        <p:blipFill>
          <a:blip r:embed="rId1"/>
          <a:srcRect l="0" r="0" t="0" b="0"/>
          <a:stretch/>
        </p:blipFill>
        <p:spPr>
          <a:xfrm>
            <a:off x="8077200" y="1778000"/>
            <a:ext cx="3302000" cy="3302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HOW IT WORKS</a:t>
            </a:r>
            <a:endParaRPr lang="en-US" sz="1200" dirty="0"/>
          </a:p>
        </p:txBody>
      </p:sp>
      <p:sp>
        <p:nvSpPr>
          <p:cNvPr id="3" name="Text 1"/>
          <p:cNvSpPr/>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Five steps, and most of them happen once</a:t>
            </a:r>
            <a:endParaRPr lang="en-US" sz="3200" dirty="0"/>
          </a:p>
        </p:txBody>
      </p:sp>
      <p:sp>
        <p:nvSpPr>
          <p:cNvPr id="4" name="Shape 2"/>
          <p:cNvSpPr/>
          <p:nvPr/>
        </p:nvSpPr>
        <p:spPr>
          <a:xfrm>
            <a:off x="815975" y="1953816"/>
            <a:ext cx="2005310" cy="2508151"/>
          </a:xfrm>
          <a:prstGeom prst="roundRect">
            <a:avLst>
              <a:gd name="adj" fmla="val 3642"/>
            </a:avLst>
          </a:prstGeom>
          <a:solidFill>
            <a:srgbClr val="FFFFFF"/>
          </a:solidFill>
          <a:ln w="6350">
            <a:solidFill>
              <a:srgbClr val="D6E3F0"/>
            </a:solidFill>
            <a:prstDash val="solid"/>
          </a:ln>
        </p:spPr>
      </p:sp>
      <p:sp>
        <p:nvSpPr>
          <p:cNvPr id="5" name="Text 3"/>
          <p:cNvSpPr/>
          <p:nvPr/>
        </p:nvSpPr>
        <p:spPr>
          <a:xfrm>
            <a:off x="1022350" y="2160191"/>
            <a:ext cx="164336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0077C8"/>
                </a:solidFill>
                <a:latin typeface="Poppins" pitchFamily="34" charset="0"/>
                <a:ea typeface="Poppins" pitchFamily="34" charset="-122"/>
                <a:cs typeface="Poppins" pitchFamily="34" charset="-120"/>
              </a:rPr>
              <a:t>01</a:t>
            </a:r>
            <a:endParaRPr lang="en-US" sz="2800" dirty="0"/>
          </a:p>
        </p:txBody>
      </p:sp>
      <p:sp>
        <p:nvSpPr>
          <p:cNvPr id="6" name="Text 4"/>
          <p:cNvSpPr/>
          <p:nvPr/>
        </p:nvSpPr>
        <p:spPr>
          <a:xfrm>
            <a:off x="1022350" y="2604691"/>
            <a:ext cx="164336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Set up the project</a:t>
            </a:r>
            <a:endParaRPr lang="en-US" sz="1500" dirty="0"/>
          </a:p>
        </p:txBody>
      </p:sp>
      <p:sp>
        <p:nvSpPr>
          <p:cNvPr id="7" name="Text 5"/>
          <p:cNvSpPr/>
          <p:nvPr/>
        </p:nvSpPr>
        <p:spPr>
          <a:xfrm>
            <a:off x="1022350" y="3150791"/>
            <a:ext cx="1643360" cy="90924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Contract details, parties, DCMA limits and who receives the reports.</a:t>
            </a:r>
            <a:endParaRPr lang="en-US" sz="1200" dirty="0"/>
          </a:p>
        </p:txBody>
      </p:sp>
      <p:sp>
        <p:nvSpPr>
          <p:cNvPr id="8" name="Shape 6"/>
          <p:cNvSpPr/>
          <p:nvPr/>
        </p:nvSpPr>
        <p:spPr>
          <a:xfrm>
            <a:off x="2954635" y="1953816"/>
            <a:ext cx="2005409" cy="2508151"/>
          </a:xfrm>
          <a:prstGeom prst="roundRect">
            <a:avLst>
              <a:gd name="adj" fmla="val 3641"/>
            </a:avLst>
          </a:prstGeom>
          <a:solidFill>
            <a:srgbClr val="FFFFFF"/>
          </a:solidFill>
          <a:ln w="6350">
            <a:solidFill>
              <a:srgbClr val="D6E3F0"/>
            </a:solidFill>
            <a:prstDash val="solid"/>
          </a:ln>
        </p:spPr>
      </p:sp>
      <p:sp>
        <p:nvSpPr>
          <p:cNvPr id="9" name="Text 7"/>
          <p:cNvSpPr/>
          <p:nvPr/>
        </p:nvSpPr>
        <p:spPr>
          <a:xfrm>
            <a:off x="3161010" y="2160191"/>
            <a:ext cx="1643459"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0077C8"/>
                </a:solidFill>
                <a:latin typeface="Poppins" pitchFamily="34" charset="0"/>
                <a:ea typeface="Poppins" pitchFamily="34" charset="-122"/>
                <a:cs typeface="Poppins" pitchFamily="34" charset="-120"/>
              </a:rPr>
              <a:t>02</a:t>
            </a:r>
            <a:endParaRPr lang="en-US" sz="2800" dirty="0"/>
          </a:p>
        </p:txBody>
      </p:sp>
      <p:sp>
        <p:nvSpPr>
          <p:cNvPr id="10" name="Text 8"/>
          <p:cNvSpPr/>
          <p:nvPr/>
        </p:nvSpPr>
        <p:spPr>
          <a:xfrm>
            <a:off x="3161010" y="2604691"/>
            <a:ext cx="1643459"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Upload the baseline</a:t>
            </a:r>
            <a:endParaRPr lang="en-US" sz="1500" dirty="0"/>
          </a:p>
        </p:txBody>
      </p:sp>
      <p:sp>
        <p:nvSpPr>
          <p:cNvPr id="11" name="Text 9"/>
          <p:cNvSpPr/>
          <p:nvPr/>
        </p:nvSpPr>
        <p:spPr>
          <a:xfrm>
            <a:off x="3161010" y="3150791"/>
            <a:ext cx="1643459" cy="90924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The accepted programme, as XER or P6 XML, uploaded once.</a:t>
            </a:r>
            <a:endParaRPr lang="en-US" sz="1200" dirty="0"/>
          </a:p>
        </p:txBody>
      </p:sp>
      <p:sp>
        <p:nvSpPr>
          <p:cNvPr id="12" name="Shape 10"/>
          <p:cNvSpPr/>
          <p:nvPr/>
        </p:nvSpPr>
        <p:spPr>
          <a:xfrm>
            <a:off x="5093395" y="1953816"/>
            <a:ext cx="2005310" cy="2508151"/>
          </a:xfrm>
          <a:prstGeom prst="roundRect">
            <a:avLst>
              <a:gd name="adj" fmla="val 3642"/>
            </a:avLst>
          </a:prstGeom>
          <a:solidFill>
            <a:srgbClr val="FFFFFF"/>
          </a:solidFill>
          <a:ln w="6350">
            <a:solidFill>
              <a:srgbClr val="D6E3F0"/>
            </a:solidFill>
            <a:prstDash val="solid"/>
          </a:ln>
        </p:spPr>
      </p:sp>
      <p:sp>
        <p:nvSpPr>
          <p:cNvPr id="13" name="Text 11"/>
          <p:cNvSpPr/>
          <p:nvPr/>
        </p:nvSpPr>
        <p:spPr>
          <a:xfrm>
            <a:off x="5299770" y="2160191"/>
            <a:ext cx="164336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0077C8"/>
                </a:solidFill>
                <a:latin typeface="Poppins" pitchFamily="34" charset="0"/>
                <a:ea typeface="Poppins" pitchFamily="34" charset="-122"/>
                <a:cs typeface="Poppins" pitchFamily="34" charset="-120"/>
              </a:rPr>
              <a:t>03</a:t>
            </a:r>
            <a:endParaRPr lang="en-US" sz="2800" dirty="0"/>
          </a:p>
        </p:txBody>
      </p:sp>
      <p:sp>
        <p:nvSpPr>
          <p:cNvPr id="14" name="Text 12"/>
          <p:cNvSpPr/>
          <p:nvPr/>
        </p:nvSpPr>
        <p:spPr>
          <a:xfrm>
            <a:off x="5299770" y="2604691"/>
            <a:ext cx="164336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Upload each update</a:t>
            </a:r>
            <a:endParaRPr lang="en-US" sz="1500" dirty="0"/>
          </a:p>
        </p:txBody>
      </p:sp>
      <p:sp>
        <p:nvSpPr>
          <p:cNvPr id="15" name="Text 13"/>
          <p:cNvSpPr/>
          <p:nvPr/>
        </p:nvSpPr>
        <p:spPr>
          <a:xfrm>
            <a:off x="5299770" y="3150791"/>
            <a:ext cx="1643360" cy="90924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The progressed programme, plus photos, early warnings and CEs.</a:t>
            </a:r>
            <a:endParaRPr lang="en-US" sz="1200" dirty="0"/>
          </a:p>
        </p:txBody>
      </p:sp>
      <p:sp>
        <p:nvSpPr>
          <p:cNvPr id="16" name="Shape 14"/>
          <p:cNvSpPr/>
          <p:nvPr/>
        </p:nvSpPr>
        <p:spPr>
          <a:xfrm>
            <a:off x="7232055" y="1953816"/>
            <a:ext cx="2005310" cy="2508151"/>
          </a:xfrm>
          <a:prstGeom prst="roundRect">
            <a:avLst>
              <a:gd name="adj" fmla="val 3642"/>
            </a:avLst>
          </a:prstGeom>
          <a:solidFill>
            <a:srgbClr val="FFFFFF"/>
          </a:solidFill>
          <a:ln w="6350">
            <a:solidFill>
              <a:srgbClr val="D6E3F0"/>
            </a:solidFill>
            <a:prstDash val="solid"/>
          </a:ln>
        </p:spPr>
      </p:sp>
      <p:sp>
        <p:nvSpPr>
          <p:cNvPr id="17" name="Text 15"/>
          <p:cNvSpPr/>
          <p:nvPr/>
        </p:nvSpPr>
        <p:spPr>
          <a:xfrm>
            <a:off x="7438430" y="2160191"/>
            <a:ext cx="164336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0077C8"/>
                </a:solidFill>
                <a:latin typeface="Poppins" pitchFamily="34" charset="0"/>
                <a:ea typeface="Poppins" pitchFamily="34" charset="-122"/>
                <a:cs typeface="Poppins" pitchFamily="34" charset="-120"/>
              </a:rPr>
              <a:t>04</a:t>
            </a:r>
            <a:endParaRPr lang="en-US" sz="2800" dirty="0"/>
          </a:p>
        </p:txBody>
      </p:sp>
      <p:sp>
        <p:nvSpPr>
          <p:cNvPr id="18" name="Text 16"/>
          <p:cNvSpPr/>
          <p:nvPr/>
        </p:nvSpPr>
        <p:spPr>
          <a:xfrm>
            <a:off x="7438430" y="2604691"/>
            <a:ext cx="164336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Review the reports</a:t>
            </a:r>
            <a:endParaRPr lang="en-US" sz="1500" dirty="0"/>
          </a:p>
        </p:txBody>
      </p:sp>
      <p:sp>
        <p:nvSpPr>
          <p:cNvPr id="19" name="Text 17"/>
          <p:cNvSpPr/>
          <p:nvPr/>
        </p:nvSpPr>
        <p:spPr>
          <a:xfrm>
            <a:off x="7438430" y="3150791"/>
            <a:ext cx="1643360" cy="90924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Dashboard, changes, DCMA check and a draft NEC4 narrative, in minutes.</a:t>
            </a:r>
            <a:endParaRPr lang="en-US" sz="1200" dirty="0"/>
          </a:p>
        </p:txBody>
      </p:sp>
      <p:sp>
        <p:nvSpPr>
          <p:cNvPr id="20" name="Shape 18"/>
          <p:cNvSpPr/>
          <p:nvPr/>
        </p:nvSpPr>
        <p:spPr>
          <a:xfrm>
            <a:off x="9370715" y="1953816"/>
            <a:ext cx="2005310" cy="2508151"/>
          </a:xfrm>
          <a:prstGeom prst="roundRect">
            <a:avLst>
              <a:gd name="adj" fmla="val 3642"/>
            </a:avLst>
          </a:prstGeom>
          <a:solidFill>
            <a:srgbClr val="FFFFFF"/>
          </a:solidFill>
          <a:ln w="6350">
            <a:solidFill>
              <a:srgbClr val="D6E3F0"/>
            </a:solidFill>
            <a:prstDash val="solid"/>
          </a:ln>
        </p:spPr>
      </p:sp>
      <p:sp>
        <p:nvSpPr>
          <p:cNvPr id="21" name="Text 19"/>
          <p:cNvSpPr/>
          <p:nvPr/>
        </p:nvSpPr>
        <p:spPr>
          <a:xfrm>
            <a:off x="9577090" y="2160191"/>
            <a:ext cx="164336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0077C8"/>
                </a:solidFill>
                <a:latin typeface="Poppins" pitchFamily="34" charset="0"/>
                <a:ea typeface="Poppins" pitchFamily="34" charset="-122"/>
                <a:cs typeface="Poppins" pitchFamily="34" charset="-120"/>
              </a:rPr>
              <a:t>05</a:t>
            </a:r>
            <a:endParaRPr lang="en-US" sz="2800" dirty="0"/>
          </a:p>
        </p:txBody>
      </p:sp>
      <p:sp>
        <p:nvSpPr>
          <p:cNvPr id="22" name="Text 20"/>
          <p:cNvSpPr/>
          <p:nvPr/>
        </p:nvSpPr>
        <p:spPr>
          <a:xfrm>
            <a:off x="9577090" y="2604691"/>
            <a:ext cx="164336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Share and export</a:t>
            </a:r>
            <a:endParaRPr lang="en-US" sz="1500" dirty="0"/>
          </a:p>
        </p:txBody>
      </p:sp>
      <p:sp>
        <p:nvSpPr>
          <p:cNvPr id="23" name="Text 21"/>
          <p:cNvSpPr/>
          <p:nvPr/>
        </p:nvSpPr>
        <p:spPr>
          <a:xfrm>
            <a:off x="9577090" y="3150791"/>
            <a:ext cx="1643360" cy="113020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Word, Excel and PowerPoint packs, emailed and published to the portal.</a:t>
            </a:r>
            <a:endParaRPr lang="en-US" sz="1200" dirty="0"/>
          </a:p>
        </p:txBody>
      </p:sp>
      <p:sp>
        <p:nvSpPr>
          <p:cNvPr id="24" name="Text 22"/>
          <p:cNvSpPr/>
          <p:nvPr/>
        </p:nvSpPr>
        <p:spPr>
          <a:xfrm>
            <a:off x="812800" y="4820741"/>
            <a:ext cx="1088339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A70"/>
                </a:solidFill>
                <a:latin typeface="DM Sans" pitchFamily="34" charset="0"/>
                <a:ea typeface="DM Sans" pitchFamily="34" charset="-122"/>
                <a:cs typeface="DM Sans" pitchFamily="34" charset="-120"/>
              </a:rPr>
              <a:t>Steps 1 and 2 happen once. Steps 3 to 5 are the monthly routine, and </a:t>
            </a:r>
            <a:r>
              <a:rPr lang="en-US" sz="1400" b="1" dirty="0">
                <a:solidFill>
                  <a:srgbClr val="4A5A70"/>
                </a:solidFill>
                <a:latin typeface="DM Sans" pitchFamily="34" charset="0"/>
                <a:ea typeface="DM Sans" pitchFamily="34" charset="-122"/>
                <a:cs typeface="DM Sans" pitchFamily="34" charset="-120"/>
              </a:rPr>
              <a:t>you keep working in Primavera P6 exactly as you do today.</a:t>
            </a:r>
            <a:endParaRPr lang="en-US" sz="1400" dirty="0"/>
          </a:p>
        </p:txBody>
      </p:sp>
      <p:pic>
        <p:nvPicPr>
          <p:cNvPr id="25"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26" name="Text 23"/>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Every report your project needs</a:t>
            </a:r>
            <a:endParaRPr lang="en-US" sz="3200" dirty="0"/>
          </a:p>
        </p:txBody>
      </p:sp>
      <p:sp>
        <p:nvSpPr>
          <p:cNvPr id="3" name="Shape 1"/>
          <p:cNvSpPr/>
          <p:nvPr/>
        </p:nvSpPr>
        <p:spPr>
          <a:xfrm>
            <a:off x="815975" y="1537295"/>
            <a:ext cx="3431084" cy="1067991"/>
          </a:xfrm>
          <a:prstGeom prst="roundRect">
            <a:avLst>
              <a:gd name="adj" fmla="val 6838"/>
            </a:avLst>
          </a:prstGeom>
          <a:solidFill>
            <a:srgbClr val="FFFFFF"/>
          </a:solidFill>
          <a:ln w="6350">
            <a:solidFill>
              <a:srgbClr val="D6E3F0"/>
            </a:solidFill>
            <a:prstDash val="solid"/>
          </a:ln>
        </p:spPr>
      </p:sp>
      <p:sp>
        <p:nvSpPr>
          <p:cNvPr id="4" name="Text 2"/>
          <p:cNvSpPr/>
          <p:nvPr/>
        </p:nvSpPr>
        <p:spPr>
          <a:xfrm>
            <a:off x="1022350" y="1718270"/>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Performance dashboard</a:t>
            </a:r>
            <a:endParaRPr lang="en-US" sz="1500" dirty="0"/>
          </a:p>
        </p:txBody>
      </p:sp>
      <p:sp>
        <p:nvSpPr>
          <p:cNvPr id="5" name="Text 3"/>
          <p:cNvSpPr/>
          <p:nvPr/>
        </p:nvSpPr>
        <p:spPr>
          <a:xfrm>
            <a:off x="1022350" y="1997670"/>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SPI, BEI, CPLI, float erosion, milestones and S-curves.</a:t>
            </a:r>
            <a:endParaRPr lang="en-US" sz="1200" dirty="0"/>
          </a:p>
        </p:txBody>
      </p:sp>
      <p:sp>
        <p:nvSpPr>
          <p:cNvPr id="6" name="Shape 4"/>
          <p:cNvSpPr/>
          <p:nvPr/>
        </p:nvSpPr>
        <p:spPr>
          <a:xfrm>
            <a:off x="4380409" y="1537295"/>
            <a:ext cx="3431084" cy="1067991"/>
          </a:xfrm>
          <a:prstGeom prst="roundRect">
            <a:avLst>
              <a:gd name="adj" fmla="val 6838"/>
            </a:avLst>
          </a:prstGeom>
          <a:solidFill>
            <a:srgbClr val="FFFFFF"/>
          </a:solidFill>
          <a:ln w="6350">
            <a:solidFill>
              <a:srgbClr val="D6E3F0"/>
            </a:solidFill>
            <a:prstDash val="solid"/>
          </a:ln>
        </p:spPr>
      </p:sp>
      <p:sp>
        <p:nvSpPr>
          <p:cNvPr id="7" name="Text 5"/>
          <p:cNvSpPr/>
          <p:nvPr/>
        </p:nvSpPr>
        <p:spPr>
          <a:xfrm>
            <a:off x="4586784" y="1718270"/>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Changes in period</a:t>
            </a:r>
            <a:endParaRPr lang="en-US" sz="1500" dirty="0"/>
          </a:p>
        </p:txBody>
      </p:sp>
      <p:sp>
        <p:nvSpPr>
          <p:cNvPr id="8" name="Text 6"/>
          <p:cNvSpPr/>
          <p:nvPr/>
        </p:nvSpPr>
        <p:spPr>
          <a:xfrm>
            <a:off x="4586784" y="1997670"/>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Added, deleted and edited activities, flagged automatically.</a:t>
            </a:r>
            <a:endParaRPr lang="en-US" sz="1200" dirty="0"/>
          </a:p>
        </p:txBody>
      </p:sp>
      <p:sp>
        <p:nvSpPr>
          <p:cNvPr id="9" name="Shape 7"/>
          <p:cNvSpPr/>
          <p:nvPr/>
        </p:nvSpPr>
        <p:spPr>
          <a:xfrm>
            <a:off x="7944842" y="1537295"/>
            <a:ext cx="3431084" cy="1067991"/>
          </a:xfrm>
          <a:prstGeom prst="roundRect">
            <a:avLst>
              <a:gd name="adj" fmla="val 6838"/>
            </a:avLst>
          </a:prstGeom>
          <a:solidFill>
            <a:srgbClr val="FFFFFF"/>
          </a:solidFill>
          <a:ln w="6350">
            <a:solidFill>
              <a:srgbClr val="D6E3F0"/>
            </a:solidFill>
            <a:prstDash val="solid"/>
          </a:ln>
        </p:spPr>
      </p:sp>
      <p:sp>
        <p:nvSpPr>
          <p:cNvPr id="10" name="Text 8"/>
          <p:cNvSpPr/>
          <p:nvPr/>
        </p:nvSpPr>
        <p:spPr>
          <a:xfrm>
            <a:off x="8151217" y="1718270"/>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DCMA 14-point check</a:t>
            </a:r>
            <a:endParaRPr lang="en-US" sz="1500" dirty="0"/>
          </a:p>
        </p:txBody>
      </p:sp>
      <p:sp>
        <p:nvSpPr>
          <p:cNvPr id="11" name="Text 9"/>
          <p:cNvSpPr/>
          <p:nvPr/>
        </p:nvSpPr>
        <p:spPr>
          <a:xfrm>
            <a:off x="8151217" y="1997670"/>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Full quality check, with the activities behind each failure.</a:t>
            </a:r>
            <a:endParaRPr lang="en-US" sz="1200" dirty="0"/>
          </a:p>
        </p:txBody>
      </p:sp>
      <p:sp>
        <p:nvSpPr>
          <p:cNvPr id="12" name="Shape 10"/>
          <p:cNvSpPr/>
          <p:nvPr/>
        </p:nvSpPr>
        <p:spPr>
          <a:xfrm>
            <a:off x="815975" y="2738636"/>
            <a:ext cx="3431084" cy="1067991"/>
          </a:xfrm>
          <a:prstGeom prst="roundRect">
            <a:avLst>
              <a:gd name="adj" fmla="val 6838"/>
            </a:avLst>
          </a:prstGeom>
          <a:solidFill>
            <a:srgbClr val="FFFFFF"/>
          </a:solidFill>
          <a:ln w="6350">
            <a:solidFill>
              <a:srgbClr val="D6E3F0"/>
            </a:solidFill>
            <a:prstDash val="solid"/>
          </a:ln>
        </p:spPr>
      </p:sp>
      <p:sp>
        <p:nvSpPr>
          <p:cNvPr id="13" name="Text 11"/>
          <p:cNvSpPr/>
          <p:nvPr/>
        </p:nvSpPr>
        <p:spPr>
          <a:xfrm>
            <a:off x="1022350" y="2919611"/>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NEC4 programme report</a:t>
            </a:r>
            <a:endParaRPr lang="en-US" sz="1500" dirty="0"/>
          </a:p>
        </p:txBody>
      </p:sp>
      <p:sp>
        <p:nvSpPr>
          <p:cNvPr id="14" name="Text 12"/>
          <p:cNvSpPr/>
          <p:nvPr/>
        </p:nvSpPr>
        <p:spPr>
          <a:xfrm>
            <a:off x="1022350" y="3199011"/>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Clause 31/32 report with an AI-drafted narrative to review.</a:t>
            </a:r>
            <a:endParaRPr lang="en-US" sz="1200" dirty="0"/>
          </a:p>
        </p:txBody>
      </p:sp>
      <p:sp>
        <p:nvSpPr>
          <p:cNvPr id="15" name="Shape 13"/>
          <p:cNvSpPr/>
          <p:nvPr/>
        </p:nvSpPr>
        <p:spPr>
          <a:xfrm>
            <a:off x="4380409" y="2738636"/>
            <a:ext cx="3431084" cy="1067991"/>
          </a:xfrm>
          <a:prstGeom prst="roundRect">
            <a:avLst>
              <a:gd name="adj" fmla="val 6838"/>
            </a:avLst>
          </a:prstGeom>
          <a:solidFill>
            <a:srgbClr val="FFFFFF"/>
          </a:solidFill>
          <a:ln w="6350">
            <a:solidFill>
              <a:srgbClr val="D6E3F0"/>
            </a:solidFill>
            <a:prstDash val="solid"/>
          </a:ln>
        </p:spPr>
      </p:sp>
      <p:sp>
        <p:nvSpPr>
          <p:cNvPr id="16" name="Text 14"/>
          <p:cNvSpPr/>
          <p:nvPr/>
        </p:nvSpPr>
        <p:spPr>
          <a:xfrm>
            <a:off x="4586784" y="2919611"/>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EW and CE registers</a:t>
            </a:r>
            <a:endParaRPr lang="en-US" sz="1500" dirty="0"/>
          </a:p>
        </p:txBody>
      </p:sp>
      <p:sp>
        <p:nvSpPr>
          <p:cNvPr id="17" name="Text 15"/>
          <p:cNvSpPr/>
          <p:nvPr/>
        </p:nvSpPr>
        <p:spPr>
          <a:xfrm>
            <a:off x="4586784" y="3199011"/>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Early warnings and CEs, in or out of the forecast, your call.</a:t>
            </a:r>
            <a:endParaRPr lang="en-US" sz="1200" dirty="0"/>
          </a:p>
        </p:txBody>
      </p:sp>
      <p:sp>
        <p:nvSpPr>
          <p:cNvPr id="18" name="Shape 16"/>
          <p:cNvSpPr/>
          <p:nvPr/>
        </p:nvSpPr>
        <p:spPr>
          <a:xfrm>
            <a:off x="7944842" y="2738636"/>
            <a:ext cx="3431084" cy="1067991"/>
          </a:xfrm>
          <a:prstGeom prst="roundRect">
            <a:avLst>
              <a:gd name="adj" fmla="val 6838"/>
            </a:avLst>
          </a:prstGeom>
          <a:solidFill>
            <a:srgbClr val="FFFFFF"/>
          </a:solidFill>
          <a:ln w="6350">
            <a:solidFill>
              <a:srgbClr val="D6E3F0"/>
            </a:solidFill>
            <a:prstDash val="solid"/>
          </a:ln>
        </p:spPr>
      </p:sp>
      <p:sp>
        <p:nvSpPr>
          <p:cNvPr id="19" name="Text 17"/>
          <p:cNvSpPr/>
          <p:nvPr/>
        </p:nvSpPr>
        <p:spPr>
          <a:xfrm>
            <a:off x="8151217" y="2919611"/>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Photo timeline</a:t>
            </a:r>
            <a:endParaRPr lang="en-US" sz="1500" dirty="0"/>
          </a:p>
        </p:txBody>
      </p:sp>
      <p:sp>
        <p:nvSpPr>
          <p:cNvPr id="20" name="Text 18"/>
          <p:cNvSpPr/>
          <p:nvPr/>
        </p:nvSpPr>
        <p:spPr>
          <a:xfrm>
            <a:off x="8151217" y="3199011"/>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Site photos linked to activity IDs, month by month.</a:t>
            </a:r>
            <a:endParaRPr lang="en-US" sz="1200" dirty="0"/>
          </a:p>
        </p:txBody>
      </p:sp>
      <p:sp>
        <p:nvSpPr>
          <p:cNvPr id="21" name="Shape 19"/>
          <p:cNvSpPr/>
          <p:nvPr/>
        </p:nvSpPr>
        <p:spPr>
          <a:xfrm>
            <a:off x="815975" y="3939977"/>
            <a:ext cx="3431084" cy="1067991"/>
          </a:xfrm>
          <a:prstGeom prst="roundRect">
            <a:avLst>
              <a:gd name="adj" fmla="val 6838"/>
            </a:avLst>
          </a:prstGeom>
          <a:solidFill>
            <a:srgbClr val="FFFFFF"/>
          </a:solidFill>
          <a:ln w="6350">
            <a:solidFill>
              <a:srgbClr val="D6E3F0"/>
            </a:solidFill>
            <a:prstDash val="solid"/>
          </a:ln>
        </p:spPr>
      </p:sp>
      <p:sp>
        <p:nvSpPr>
          <p:cNvPr id="22" name="Text 20"/>
          <p:cNvSpPr/>
          <p:nvPr/>
        </p:nvSpPr>
        <p:spPr>
          <a:xfrm>
            <a:off x="1022350" y="4120952"/>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Word, Excel, PowerPoint</a:t>
            </a:r>
            <a:endParaRPr lang="en-US" sz="1500" dirty="0"/>
          </a:p>
        </p:txBody>
      </p:sp>
      <p:sp>
        <p:nvSpPr>
          <p:cNvPr id="23" name="Text 21"/>
          <p:cNvSpPr/>
          <p:nvPr/>
        </p:nvSpPr>
        <p:spPr>
          <a:xfrm>
            <a:off x="1022350" y="4400352"/>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The whole month's pack, downloaded in one click.</a:t>
            </a:r>
            <a:endParaRPr lang="en-US" sz="1200" dirty="0"/>
          </a:p>
        </p:txBody>
      </p:sp>
      <p:sp>
        <p:nvSpPr>
          <p:cNvPr id="24" name="Shape 22"/>
          <p:cNvSpPr/>
          <p:nvPr/>
        </p:nvSpPr>
        <p:spPr>
          <a:xfrm>
            <a:off x="4380409" y="3939977"/>
            <a:ext cx="3431084" cy="1067991"/>
          </a:xfrm>
          <a:prstGeom prst="roundRect">
            <a:avLst>
              <a:gd name="adj" fmla="val 6838"/>
            </a:avLst>
          </a:prstGeom>
          <a:solidFill>
            <a:srgbClr val="FFFFFF"/>
          </a:solidFill>
          <a:ln w="6350">
            <a:solidFill>
              <a:srgbClr val="D6E3F0"/>
            </a:solidFill>
            <a:prstDash val="solid"/>
          </a:ln>
        </p:spPr>
      </p:sp>
      <p:sp>
        <p:nvSpPr>
          <p:cNvPr id="25" name="Text 23"/>
          <p:cNvSpPr/>
          <p:nvPr/>
        </p:nvSpPr>
        <p:spPr>
          <a:xfrm>
            <a:off x="4586784" y="4120952"/>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Customer portal</a:t>
            </a:r>
            <a:endParaRPr lang="en-US" sz="1500" dirty="0"/>
          </a:p>
        </p:txBody>
      </p:sp>
      <p:sp>
        <p:nvSpPr>
          <p:cNvPr id="26" name="Text 24"/>
          <p:cNvSpPr/>
          <p:nvPr/>
        </p:nvSpPr>
        <p:spPr>
          <a:xfrm>
            <a:off x="4586784" y="4400352"/>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Read-only stakeholder access, with every view logged.</a:t>
            </a:r>
            <a:endParaRPr lang="en-US" sz="1200" dirty="0"/>
          </a:p>
        </p:txBody>
      </p:sp>
      <p:sp>
        <p:nvSpPr>
          <p:cNvPr id="27" name="Shape 25"/>
          <p:cNvSpPr/>
          <p:nvPr/>
        </p:nvSpPr>
        <p:spPr>
          <a:xfrm>
            <a:off x="7944842" y="3939977"/>
            <a:ext cx="3431084" cy="1067991"/>
          </a:xfrm>
          <a:prstGeom prst="roundRect">
            <a:avLst>
              <a:gd name="adj" fmla="val 6838"/>
            </a:avLst>
          </a:prstGeom>
          <a:solidFill>
            <a:srgbClr val="FFFFFF"/>
          </a:solidFill>
          <a:ln w="6350">
            <a:solidFill>
              <a:srgbClr val="D6E3F0"/>
            </a:solidFill>
            <a:prstDash val="solid"/>
          </a:ln>
        </p:spPr>
      </p:sp>
      <p:sp>
        <p:nvSpPr>
          <p:cNvPr id="28" name="Text 26"/>
          <p:cNvSpPr/>
          <p:nvPr/>
        </p:nvSpPr>
        <p:spPr>
          <a:xfrm>
            <a:off x="8151217" y="4120952"/>
            <a:ext cx="310888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Portfolio dashboard</a:t>
            </a:r>
            <a:endParaRPr lang="en-US" sz="1500" dirty="0"/>
          </a:p>
        </p:txBody>
      </p:sp>
      <p:sp>
        <p:nvSpPr>
          <p:cNvPr id="29" name="Text 27"/>
          <p:cNvSpPr/>
          <p:nvPr/>
        </p:nvSpPr>
        <p:spPr>
          <a:xfrm>
            <a:off x="8151217" y="4400352"/>
            <a:ext cx="310888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Every project's SPI, forecast and float on one screen.</a:t>
            </a:r>
            <a:endParaRPr lang="en-US" sz="1200" dirty="0"/>
          </a:p>
        </p:txBody>
      </p:sp>
      <p:pic>
        <p:nvPicPr>
          <p:cNvPr id="30"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31" name="Text 2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1523405"/>
            <a:ext cx="366268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PERFORMANCE DASHBOARD</a:t>
            </a:r>
            <a:endParaRPr lang="en-US" sz="1200" dirty="0"/>
          </a:p>
        </p:txBody>
      </p:sp>
      <p:sp>
        <p:nvSpPr>
          <p:cNvPr id="3" name="Text 1"/>
          <p:cNvSpPr/>
          <p:nvPr/>
        </p:nvSpPr>
        <p:spPr>
          <a:xfrm>
            <a:off x="812800" y="1914525"/>
            <a:ext cx="3662680" cy="13398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0A2552"/>
                </a:solidFill>
                <a:latin typeface="Poppins" pitchFamily="34" charset="0"/>
                <a:ea typeface="Poppins" pitchFamily="34" charset="-122"/>
                <a:cs typeface="Poppins" pitchFamily="34" charset="-120"/>
              </a:rPr>
              <a:t>Performance, calculated from every update</a:t>
            </a:r>
            <a:endParaRPr lang="en-US" sz="3000" dirty="0"/>
          </a:p>
        </p:txBody>
      </p:sp>
      <p:sp>
        <p:nvSpPr>
          <p:cNvPr id="4" name="Text 2"/>
          <p:cNvSpPr/>
          <p:nvPr/>
        </p:nvSpPr>
        <p:spPr>
          <a:xfrm>
            <a:off x="812800" y="3406775"/>
            <a:ext cx="3662680" cy="1358900"/>
          </a:xfrm>
          <a:prstGeom prst="rect">
            <a:avLst/>
          </a:prstGeom>
          <a:noFill/>
          <a:ln/>
        </p:spPr>
        <p:txBody>
          <a:bodyPr wrap="square" lIns="0" tIns="0" rIns="0" bIns="0" rtlCol="0" anchor="t">
            <a:normAutofit/>
          </a:bodyPr>
          <a:lstStyle/>
          <a:p>
            <a:pPr algn="l" marL="213360" indent="-169418">
              <a:lnSpc>
                <a:spcPts val="2100"/>
              </a:lnSpc>
              <a:buSzPct val="100000"/>
              <a:buChar char="•"/>
            </a:pPr>
            <a:r>
              <a:rPr lang="en-US" sz="1400" dirty="0">
                <a:solidFill>
                  <a:srgbClr val="14203A"/>
                </a:solidFill>
                <a:latin typeface="DM Sans" pitchFamily="34" charset="0"/>
                <a:ea typeface="DM Sans" pitchFamily="34" charset="-122"/>
                <a:cs typeface="DM Sans" pitchFamily="34" charset="-120"/>
              </a:rPr>
              <a:t>SPI, BEI and CPLI</a:t>
            </a:r>
            <a:endParaRPr lang="en-US" sz="1400" dirty="0"/>
          </a:p>
          <a:p>
            <a:pPr algn="l" marL="213360" indent="-169418">
              <a:lnSpc>
                <a:spcPts val="2100"/>
              </a:lnSpc>
              <a:buSzPct val="100000"/>
              <a:buChar char="•"/>
            </a:pPr>
            <a:r>
              <a:rPr lang="en-US" sz="1400" dirty="0">
                <a:solidFill>
                  <a:srgbClr val="14203A"/>
                </a:solidFill>
                <a:latin typeface="DM Sans" pitchFamily="34" charset="0"/>
                <a:ea typeface="DM Sans" pitchFamily="34" charset="-122"/>
                <a:cs typeface="DM Sans" pitchFamily="34" charset="-120"/>
              </a:rPr>
              <a:t>Forecast against baseline</a:t>
            </a:r>
            <a:endParaRPr lang="en-US" sz="1400" dirty="0"/>
          </a:p>
          <a:p>
            <a:pPr algn="l" marL="213360" indent="-169418">
              <a:lnSpc>
                <a:spcPts val="2100"/>
              </a:lnSpc>
              <a:buSzPct val="100000"/>
              <a:buChar char="•"/>
            </a:pPr>
            <a:r>
              <a:rPr lang="en-US" sz="1400" dirty="0">
                <a:solidFill>
                  <a:srgbClr val="14203A"/>
                </a:solidFill>
                <a:latin typeface="DM Sans" pitchFamily="34" charset="0"/>
                <a:ea typeface="DM Sans" pitchFamily="34" charset="-122"/>
                <a:cs typeface="DM Sans" pitchFamily="34" charset="-120"/>
              </a:rPr>
              <a:t>Float erosion and distribution</a:t>
            </a:r>
            <a:endParaRPr lang="en-US" sz="1400" dirty="0"/>
          </a:p>
          <a:p>
            <a:pPr algn="l" marL="213360" indent="-169418">
              <a:lnSpc>
                <a:spcPts val="2100"/>
              </a:lnSpc>
              <a:buSzPct val="100000"/>
              <a:buChar char="•"/>
            </a:pPr>
            <a:r>
              <a:rPr lang="en-US" sz="1400" dirty="0">
                <a:solidFill>
                  <a:srgbClr val="14203A"/>
                </a:solidFill>
                <a:latin typeface="DM Sans" pitchFamily="34" charset="0"/>
                <a:ea typeface="DM Sans" pitchFamily="34" charset="-122"/>
                <a:cs typeface="DM Sans" pitchFamily="34" charset="-120"/>
              </a:rPr>
              <a:t>EWs and CEs, in or out</a:t>
            </a:r>
            <a:endParaRPr lang="en-US" sz="1400" dirty="0"/>
          </a:p>
          <a:p>
            <a:pPr algn="l" marL="213360" indent="-169418">
              <a:lnSpc>
                <a:spcPts val="2100"/>
              </a:lnSpc>
              <a:buSzPct val="100000"/>
              <a:buChar char="•"/>
            </a:pPr>
            <a:r>
              <a:rPr lang="en-US" sz="1400" dirty="0">
                <a:solidFill>
                  <a:srgbClr val="14203A"/>
                </a:solidFill>
                <a:latin typeface="DM Sans" pitchFamily="34" charset="0"/>
                <a:ea typeface="DM Sans" pitchFamily="34" charset="-122"/>
                <a:cs typeface="DM Sans" pitchFamily="34" charset="-120"/>
              </a:rPr>
              <a:t>S-curves by month</a:t>
            </a:r>
            <a:endParaRPr lang="en-US" sz="1400" dirty="0"/>
          </a:p>
        </p:txBody>
      </p:sp>
      <p:sp>
        <p:nvSpPr>
          <p:cNvPr id="5" name="Text 3"/>
          <p:cNvSpPr/>
          <p:nvPr/>
        </p:nvSpPr>
        <p:spPr>
          <a:xfrm>
            <a:off x="812800" y="4918075"/>
            <a:ext cx="366268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A70"/>
                </a:solidFill>
                <a:latin typeface="DM Sans" pitchFamily="34" charset="0"/>
                <a:ea typeface="DM Sans" pitchFamily="34" charset="-122"/>
                <a:cs typeface="DM Sans" pitchFamily="34" charset="-120"/>
              </a:rPr>
              <a:t>The live demo project, NEC4 ECC Option C.</a:t>
            </a:r>
            <a:endParaRPr lang="en-US" sz="1200" dirty="0"/>
          </a:p>
        </p:txBody>
      </p:sp>
      <p:pic>
        <p:nvPicPr>
          <p:cNvPr id="6" name="Image 0" descr="P6 Pulse dashboard showing KPI tiles, early warning and compensation event summary, progress S-curve and float distribution">    </p:cNvPr>
          <p:cNvPicPr>
            <a:picLocks noChangeAspect="1"/>
          </p:cNvPicPr>
          <p:nvPr/>
        </p:nvPicPr>
        <p:blipFill>
          <a:blip r:embed="rId1"/>
          <a:srcRect l="-33" r="-33" t="0" b="0"/>
          <a:stretch/>
        </p:blipFill>
        <p:spPr>
          <a:xfrm>
            <a:off x="4775200" y="1000125"/>
            <a:ext cx="6604000" cy="4654550"/>
          </a:xfrm>
          <a:prstGeom prst="roundRect">
            <a:avLst>
              <a:gd name="adj" fmla="val 2183"/>
            </a:avLst>
          </a:prstGeom>
          <a:effectLst>
            <a:outerShdw sx="100000" sy="100000" kx="0" ky="0" algn="bl" rotWithShape="0" blurRad="381000" dist="152400" dir="5400000">
              <a:srgbClr val="0A2552">
                <a:alpha val="25000"/>
              </a:srgbClr>
            </a:outerShdw>
          </a:effectLst>
        </p:spPr>
      </p:pic>
      <p:pic>
        <p:nvPicPr>
          <p:cNvPr id="7" name="Image 1" descr="P6 Pulse">    </p:cNvPr>
          <p:cNvPicPr>
            <a:picLocks noChangeAspect="1"/>
          </p:cNvPicPr>
          <p:nvPr/>
        </p:nvPicPr>
        <p:blipFill>
          <a:blip r:embed="rId2"/>
          <a:srcRect l="-6" r="-6" t="0" b="0"/>
          <a:stretch/>
        </p:blipFill>
        <p:spPr>
          <a:xfrm>
            <a:off x="812800" y="6197600"/>
            <a:ext cx="965200" cy="304800"/>
          </a:xfrm>
          <a:prstGeom prst="rect">
            <a:avLst/>
          </a:prstGeom>
        </p:spPr>
      </p:pic>
      <p:sp>
        <p:nvSpPr>
          <p:cNvPr id="8" name="Text 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CHANGES IN PERIOD AND DCMA</a:t>
            </a:r>
            <a:endParaRPr lang="en-US" sz="1200" dirty="0"/>
          </a:p>
        </p:txBody>
      </p:sp>
      <p:sp>
        <p:nvSpPr>
          <p:cNvPr id="3" name="Text 1"/>
          <p:cNvSpPr/>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Nothing slips through</a:t>
            </a:r>
            <a:endParaRPr lang="en-US" sz="3200" dirty="0"/>
          </a:p>
        </p:txBody>
      </p:sp>
      <p:sp>
        <p:nvSpPr>
          <p:cNvPr id="4" name="Shape 2"/>
          <p:cNvSpPr/>
          <p:nvPr/>
        </p:nvSpPr>
        <p:spPr>
          <a:xfrm>
            <a:off x="815975" y="1852216"/>
            <a:ext cx="3041650" cy="1588691"/>
          </a:xfrm>
          <a:prstGeom prst="roundRect">
            <a:avLst>
              <a:gd name="adj" fmla="val 5396"/>
            </a:avLst>
          </a:prstGeom>
          <a:solidFill>
            <a:srgbClr val="FFFFFF"/>
          </a:solidFill>
          <a:ln w="6350">
            <a:solidFill>
              <a:srgbClr val="D6E3F0"/>
            </a:solidFill>
            <a:prstDash val="solid"/>
          </a:ln>
        </p:spPr>
      </p:sp>
      <p:sp>
        <p:nvSpPr>
          <p:cNvPr id="5" name="Text 3"/>
          <p:cNvSpPr/>
          <p:nvPr/>
        </p:nvSpPr>
        <p:spPr>
          <a:xfrm>
            <a:off x="1047750" y="2058591"/>
            <a:ext cx="265544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Changes in period</a:t>
            </a:r>
            <a:endParaRPr lang="en-US" sz="1500" dirty="0"/>
          </a:p>
        </p:txBody>
      </p:sp>
      <p:sp>
        <p:nvSpPr>
          <p:cNvPr id="6" name="Text 4"/>
          <p:cNvSpPr/>
          <p:nvPr/>
        </p:nvSpPr>
        <p:spPr>
          <a:xfrm>
            <a:off x="1047750" y="2350691"/>
            <a:ext cx="2655443" cy="90924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Every update compared with the last: dates, activities, logic, durations, constraints, calendars and retrospective actuals.</a:t>
            </a:r>
            <a:endParaRPr lang="en-US" sz="1200" dirty="0"/>
          </a:p>
        </p:txBody>
      </p:sp>
      <p:sp>
        <p:nvSpPr>
          <p:cNvPr id="7" name="Shape 5"/>
          <p:cNvSpPr/>
          <p:nvPr/>
        </p:nvSpPr>
        <p:spPr>
          <a:xfrm>
            <a:off x="815975" y="3625056"/>
            <a:ext cx="3041650" cy="1367730"/>
          </a:xfrm>
          <a:prstGeom prst="roundRect">
            <a:avLst>
              <a:gd name="adj" fmla="val 6268"/>
            </a:avLst>
          </a:prstGeom>
          <a:solidFill>
            <a:srgbClr val="FFFFFF"/>
          </a:solidFill>
          <a:ln w="6350">
            <a:solidFill>
              <a:srgbClr val="D6E3F0"/>
            </a:solidFill>
            <a:prstDash val="solid"/>
          </a:ln>
        </p:spPr>
      </p:sp>
      <p:sp>
        <p:nvSpPr>
          <p:cNvPr id="8" name="Text 6"/>
          <p:cNvSpPr/>
          <p:nvPr/>
        </p:nvSpPr>
        <p:spPr>
          <a:xfrm>
            <a:off x="1047750" y="3831431"/>
            <a:ext cx="265544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A2552"/>
                </a:solidFill>
                <a:latin typeface="Poppins" pitchFamily="34" charset="0"/>
                <a:ea typeface="Poppins" pitchFamily="34" charset="-122"/>
                <a:cs typeface="Poppins" pitchFamily="34" charset="-120"/>
              </a:rPr>
              <a:t>DCMA 14-point check</a:t>
            </a:r>
            <a:endParaRPr lang="en-US" sz="1500" dirty="0"/>
          </a:p>
        </p:txBody>
      </p:sp>
      <p:sp>
        <p:nvSpPr>
          <p:cNvPr id="9" name="Text 7"/>
          <p:cNvSpPr/>
          <p:nvPr/>
        </p:nvSpPr>
        <p:spPr>
          <a:xfrm>
            <a:off x="1047750" y="4123531"/>
            <a:ext cx="2655443"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4A5A70"/>
                </a:solidFill>
                <a:latin typeface="DM Sans" pitchFamily="34" charset="0"/>
                <a:ea typeface="DM Sans" pitchFamily="34" charset="-122"/>
                <a:cs typeface="DM Sans" pitchFamily="34" charset="-120"/>
              </a:rPr>
              <a:t>Limits you set per project, with the activities behind each failure listed for fixing in P6.</a:t>
            </a:r>
            <a:endParaRPr lang="en-US" sz="1200" dirty="0"/>
          </a:p>
        </p:txBody>
      </p:sp>
      <p:pic>
        <p:nvPicPr>
          <p:cNvPr id="10" name="Image 0" descr="Changes in period screen showing counts of each change type and a table of date movements against the previous update">    </p:cNvPr>
          <p:cNvPicPr>
            <a:picLocks noChangeAspect="1"/>
          </p:cNvPicPr>
          <p:nvPr/>
        </p:nvPicPr>
        <p:blipFill>
          <a:blip r:embed="rId1"/>
          <a:srcRect l="0" r="0" t="-10" b="-10"/>
          <a:stretch/>
        </p:blipFill>
        <p:spPr>
          <a:xfrm>
            <a:off x="4114800" y="1849041"/>
            <a:ext cx="7264400" cy="3651250"/>
          </a:xfrm>
          <a:prstGeom prst="roundRect">
            <a:avLst>
              <a:gd name="adj" fmla="val 2783"/>
            </a:avLst>
          </a:prstGeom>
          <a:effectLst>
            <a:outerShdw sx="100000" sy="100000" kx="0" ky="0" algn="bl" rotWithShape="0" blurRad="381000" dist="152400" dir="5400000">
              <a:srgbClr val="0A2552">
                <a:alpha val="25000"/>
              </a:srgbClr>
            </a:outerShdw>
          </a:effectLst>
        </p:spPr>
      </p:pic>
      <p:pic>
        <p:nvPicPr>
          <p:cNvPr id="11" name="Image 1" descr="P6 Pulse">    </p:cNvPr>
          <p:cNvPicPr>
            <a:picLocks noChangeAspect="1"/>
          </p:cNvPicPr>
          <p:nvPr/>
        </p:nvPicPr>
        <p:blipFill>
          <a:blip r:embed="rId2"/>
          <a:srcRect l="-6" r="-6" t="0" b="0"/>
          <a:stretch/>
        </p:blipFill>
        <p:spPr>
          <a:xfrm>
            <a:off x="812800" y="6197600"/>
            <a:ext cx="965200" cy="304800"/>
          </a:xfrm>
          <a:prstGeom prst="rect">
            <a:avLst/>
          </a:prstGeom>
        </p:spPr>
      </p:pic>
      <p:sp>
        <p:nvSpPr>
          <p:cNvPr id="12" name="Text 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1479748"/>
            <a:ext cx="52324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NEC4 PROGRAMME REPORT</a:t>
            </a:r>
            <a:endParaRPr lang="en-US" sz="1200" dirty="0"/>
          </a:p>
        </p:txBody>
      </p:sp>
      <p:sp>
        <p:nvSpPr>
          <p:cNvPr id="3" name="Text 1"/>
          <p:cNvSpPr/>
          <p:nvPr/>
        </p:nvSpPr>
        <p:spPr>
          <a:xfrm>
            <a:off x="812800" y="1870869"/>
            <a:ext cx="5232400" cy="1427361"/>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The Clause 31/32 report, drafted from the programme</a:t>
            </a:r>
            <a:endParaRPr lang="en-US" sz="3200" dirty="0"/>
          </a:p>
        </p:txBody>
      </p:sp>
      <p:sp>
        <p:nvSpPr>
          <p:cNvPr id="4" name="Text 2"/>
          <p:cNvSpPr/>
          <p:nvPr/>
        </p:nvSpPr>
        <p:spPr>
          <a:xfrm>
            <a:off x="812800" y="3450630"/>
            <a:ext cx="5232400"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5A70"/>
                </a:solidFill>
                <a:latin typeface="DM Sans" pitchFamily="34" charset="0"/>
                <a:ea typeface="DM Sans" pitchFamily="34" charset="-122"/>
                <a:cs typeface="DM Sans" pitchFamily="34" charset="-120"/>
              </a:rPr>
              <a:t>The narrative is drafted by advanced LLM from your programme data, so the report and the programme always say the same thing. You review it, adjust it and submit it, in Word or PDF.</a:t>
            </a:r>
            <a:endParaRPr lang="en-US" sz="1400" dirty="0"/>
          </a:p>
        </p:txBody>
      </p:sp>
      <p:sp>
        <p:nvSpPr>
          <p:cNvPr id="5" name="Text 3"/>
          <p:cNvSpPr/>
          <p:nvPr/>
        </p:nvSpPr>
        <p:spPr>
          <a:xfrm>
            <a:off x="812800" y="4659511"/>
            <a:ext cx="5232400" cy="540941"/>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A5A70"/>
                </a:solidFill>
                <a:latin typeface="DM Sans" pitchFamily="34" charset="0"/>
                <a:ea typeface="DM Sans" pitchFamily="34" charset="-122"/>
                <a:cs typeface="DM Sans" pitchFamily="34" charset="-120"/>
              </a:rPr>
              <a:t>Early warnings and CEs</a:t>
            </a:r>
            <a:r>
              <a:rPr lang="en-US" sz="1400" dirty="0">
                <a:solidFill>
                  <a:srgbClr val="4A5A70"/>
                </a:solidFill>
                <a:latin typeface="DM Sans" pitchFamily="34" charset="0"/>
                <a:ea typeface="DM Sans" pitchFamily="34" charset="-122"/>
                <a:cs typeface="DM Sans" pitchFamily="34" charset="-120"/>
              </a:rPr>
              <a:t> sit in registers alongside, and you choose whether each counts in the forecast.</a:t>
            </a:r>
            <a:endParaRPr lang="en-US" sz="1400" dirty="0"/>
          </a:p>
        </p:txBody>
      </p:sp>
      <p:pic>
        <p:nvPicPr>
          <p:cNvPr id="6" name="Image 0" descr="Draft NEC4 programme report for the demonstration project, showing the executive summary and programme status">    </p:cNvPr>
          <p:cNvPicPr>
            <a:picLocks noChangeAspect="1"/>
          </p:cNvPicPr>
          <p:nvPr/>
        </p:nvPicPr>
        <p:blipFill>
          <a:blip r:embed="rId1"/>
          <a:srcRect l="-39" r="-39" t="0" b="0"/>
          <a:stretch/>
        </p:blipFill>
        <p:spPr>
          <a:xfrm>
            <a:off x="6299200" y="1292225"/>
            <a:ext cx="5080000" cy="4070350"/>
          </a:xfrm>
          <a:prstGeom prst="roundRect">
            <a:avLst>
              <a:gd name="adj" fmla="val 2496"/>
            </a:avLst>
          </a:prstGeom>
          <a:effectLst>
            <a:outerShdw sx="100000" sy="100000" kx="0" ky="0" algn="bl" rotWithShape="0" blurRad="381000" dist="152400" dir="5400000">
              <a:srgbClr val="0A2552">
                <a:alpha val="25000"/>
              </a:srgbClr>
            </a:outerShdw>
          </a:effectLst>
        </p:spPr>
      </p:pic>
      <p:pic>
        <p:nvPicPr>
          <p:cNvPr id="7" name="Image 1" descr="P6 Pulse">    </p:cNvPr>
          <p:cNvPicPr>
            <a:picLocks noChangeAspect="1"/>
          </p:cNvPicPr>
          <p:nvPr/>
        </p:nvPicPr>
        <p:blipFill>
          <a:blip r:embed="rId2"/>
          <a:srcRect l="-6" r="-6" t="0" b="0"/>
          <a:stretch/>
        </p:blipFill>
        <p:spPr>
          <a:xfrm>
            <a:off x="812800" y="6197600"/>
            <a:ext cx="965200" cy="304800"/>
          </a:xfrm>
          <a:prstGeom prst="rect">
            <a:avLst/>
          </a:prstGeom>
        </p:spPr>
      </p:pic>
      <p:sp>
        <p:nvSpPr>
          <p:cNvPr id="8" name="Text 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SHARING</a:t>
            </a:r>
            <a:endParaRPr lang="en-US" sz="1200" dirty="0"/>
          </a:p>
        </p:txBody>
      </p:sp>
      <p:sp>
        <p:nvSpPr>
          <p:cNvPr id="3" name="Text 1"/>
          <p:cNvSpPr/>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One version of the truth for every stakeholder</a:t>
            </a:r>
            <a:endParaRPr lang="en-US" sz="3200" dirty="0"/>
          </a:p>
        </p:txBody>
      </p:sp>
      <p:sp>
        <p:nvSpPr>
          <p:cNvPr id="4" name="Shape 2"/>
          <p:cNvSpPr/>
          <p:nvPr/>
        </p:nvSpPr>
        <p:spPr>
          <a:xfrm>
            <a:off x="815975" y="1903016"/>
            <a:ext cx="5200650" cy="1249462"/>
          </a:xfrm>
          <a:prstGeom prst="roundRect">
            <a:avLst>
              <a:gd name="adj" fmla="val 7877"/>
            </a:avLst>
          </a:prstGeom>
          <a:solidFill>
            <a:srgbClr val="FFFFFF"/>
          </a:solidFill>
          <a:ln w="6350">
            <a:solidFill>
              <a:srgbClr val="D6E3F0"/>
            </a:solidFill>
            <a:prstDash val="solid"/>
          </a:ln>
        </p:spPr>
      </p:sp>
      <p:sp>
        <p:nvSpPr>
          <p:cNvPr id="5" name="Text 3"/>
          <p:cNvSpPr/>
          <p:nvPr/>
        </p:nvSpPr>
        <p:spPr>
          <a:xfrm>
            <a:off x="1073150" y="2134791"/>
            <a:ext cx="4826889"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Customer portal</a:t>
            </a:r>
            <a:endParaRPr lang="en-US" sz="1600" dirty="0"/>
          </a:p>
        </p:txBody>
      </p:sp>
      <p:sp>
        <p:nvSpPr>
          <p:cNvPr id="6" name="Text 4"/>
          <p:cNvSpPr/>
          <p:nvPr/>
        </p:nvSpPr>
        <p:spPr>
          <a:xfrm>
            <a:off x="1073150" y="2442071"/>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Invite-only and read-only, with a record of who viewed and downloaded what.</a:t>
            </a:r>
            <a:endParaRPr lang="en-US" sz="1300" dirty="0"/>
          </a:p>
        </p:txBody>
      </p:sp>
      <p:sp>
        <p:nvSpPr>
          <p:cNvPr id="7" name="Shape 5"/>
          <p:cNvSpPr/>
          <p:nvPr/>
        </p:nvSpPr>
        <p:spPr>
          <a:xfrm>
            <a:off x="6175375" y="1903016"/>
            <a:ext cx="5200650" cy="1249462"/>
          </a:xfrm>
          <a:prstGeom prst="roundRect">
            <a:avLst>
              <a:gd name="adj" fmla="val 7877"/>
            </a:avLst>
          </a:prstGeom>
          <a:solidFill>
            <a:srgbClr val="FFFFFF"/>
          </a:solidFill>
          <a:ln w="6350">
            <a:solidFill>
              <a:srgbClr val="D6E3F0"/>
            </a:solidFill>
            <a:prstDash val="solid"/>
          </a:ln>
        </p:spPr>
      </p:sp>
      <p:sp>
        <p:nvSpPr>
          <p:cNvPr id="8" name="Text 6"/>
          <p:cNvSpPr/>
          <p:nvPr/>
        </p:nvSpPr>
        <p:spPr>
          <a:xfrm>
            <a:off x="6432550" y="2134791"/>
            <a:ext cx="4826889"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Monthly packs, emailed</a:t>
            </a:r>
            <a:endParaRPr lang="en-US" sz="1600" dirty="0"/>
          </a:p>
        </p:txBody>
      </p:sp>
      <p:sp>
        <p:nvSpPr>
          <p:cNvPr id="9" name="Text 7"/>
          <p:cNvSpPr/>
          <p:nvPr/>
        </p:nvSpPr>
        <p:spPr>
          <a:xfrm>
            <a:off x="6432550" y="2442071"/>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Word, Excel and PowerPoint, in your colours with your footer, sent automatically.</a:t>
            </a:r>
            <a:endParaRPr lang="en-US" sz="1300" dirty="0"/>
          </a:p>
        </p:txBody>
      </p:sp>
      <p:sp>
        <p:nvSpPr>
          <p:cNvPr id="10" name="Shape 8"/>
          <p:cNvSpPr/>
          <p:nvPr/>
        </p:nvSpPr>
        <p:spPr>
          <a:xfrm>
            <a:off x="815975" y="3311227"/>
            <a:ext cx="5200650" cy="1249462"/>
          </a:xfrm>
          <a:prstGeom prst="roundRect">
            <a:avLst>
              <a:gd name="adj" fmla="val 7877"/>
            </a:avLst>
          </a:prstGeom>
          <a:solidFill>
            <a:srgbClr val="FFFFFF"/>
          </a:solidFill>
          <a:ln w="6350">
            <a:solidFill>
              <a:srgbClr val="D6E3F0"/>
            </a:solidFill>
            <a:prstDash val="solid"/>
          </a:ln>
        </p:spPr>
      </p:sp>
      <p:sp>
        <p:nvSpPr>
          <p:cNvPr id="11" name="Text 9"/>
          <p:cNvSpPr/>
          <p:nvPr/>
        </p:nvSpPr>
        <p:spPr>
          <a:xfrm>
            <a:off x="1073150" y="3543002"/>
            <a:ext cx="4826889"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Photo timeline</a:t>
            </a:r>
            <a:endParaRPr lang="en-US" sz="1600" dirty="0"/>
          </a:p>
        </p:txBody>
      </p:sp>
      <p:sp>
        <p:nvSpPr>
          <p:cNvPr id="12" name="Text 10"/>
          <p:cNvSpPr/>
          <p:nvPr/>
        </p:nvSpPr>
        <p:spPr>
          <a:xfrm>
            <a:off x="1073150" y="3850283"/>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Site photos linked to P6 activity IDs, added to your progress slides.</a:t>
            </a:r>
            <a:endParaRPr lang="en-US" sz="1300" dirty="0"/>
          </a:p>
        </p:txBody>
      </p:sp>
      <p:sp>
        <p:nvSpPr>
          <p:cNvPr id="13" name="Shape 11"/>
          <p:cNvSpPr/>
          <p:nvPr/>
        </p:nvSpPr>
        <p:spPr>
          <a:xfrm>
            <a:off x="6175375" y="3311227"/>
            <a:ext cx="5200650" cy="1249462"/>
          </a:xfrm>
          <a:prstGeom prst="roundRect">
            <a:avLst>
              <a:gd name="adj" fmla="val 7877"/>
            </a:avLst>
          </a:prstGeom>
          <a:solidFill>
            <a:srgbClr val="FFFFFF"/>
          </a:solidFill>
          <a:ln w="6350">
            <a:solidFill>
              <a:srgbClr val="D6E3F0"/>
            </a:solidFill>
            <a:prstDash val="solid"/>
          </a:ln>
        </p:spPr>
      </p:sp>
      <p:sp>
        <p:nvSpPr>
          <p:cNvPr id="14" name="Text 12"/>
          <p:cNvSpPr/>
          <p:nvPr/>
        </p:nvSpPr>
        <p:spPr>
          <a:xfrm>
            <a:off x="6432550" y="3543002"/>
            <a:ext cx="4826889"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A2552"/>
                </a:solidFill>
                <a:latin typeface="Poppins" pitchFamily="34" charset="0"/>
                <a:ea typeface="Poppins" pitchFamily="34" charset="-122"/>
                <a:cs typeface="Poppins" pitchFamily="34" charset="-120"/>
              </a:rPr>
              <a:t>Portfolio dashboard</a:t>
            </a:r>
            <a:endParaRPr lang="en-US" sz="1600" dirty="0"/>
          </a:p>
        </p:txBody>
      </p:sp>
      <p:sp>
        <p:nvSpPr>
          <p:cNvPr id="15" name="Text 13"/>
          <p:cNvSpPr/>
          <p:nvPr/>
        </p:nvSpPr>
        <p:spPr>
          <a:xfrm>
            <a:off x="6432550" y="3850283"/>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5A70"/>
                </a:solidFill>
                <a:latin typeface="DM Sans" pitchFamily="34" charset="0"/>
                <a:ea typeface="DM Sans" pitchFamily="34" charset="-122"/>
                <a:cs typeface="DM Sans" pitchFamily="34" charset="-120"/>
              </a:rPr>
              <a:t>Every project's SPI, forecast completion, float and register exposure on one screen.</a:t>
            </a:r>
            <a:endParaRPr lang="en-US" sz="1300" dirty="0"/>
          </a:p>
        </p:txBody>
      </p:sp>
      <p:pic>
        <p:nvPicPr>
          <p:cNvPr id="16"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17" name="Text 14"/>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WHO IT'S FOR</a:t>
            </a:r>
            <a:endParaRPr lang="en-US" sz="1200" dirty="0"/>
          </a:p>
        </p:txBody>
      </p:sp>
      <p:sp>
        <p:nvSpPr>
          <p:cNvPr id="3" name="Text 1"/>
          <p:cNvSpPr/>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Built for the people who own the programme</a:t>
            </a:r>
            <a:endParaRPr lang="en-US" sz="3200" dirty="0"/>
          </a:p>
        </p:txBody>
      </p:sp>
      <p:sp>
        <p:nvSpPr>
          <p:cNvPr id="4" name="Shape 2"/>
          <p:cNvSpPr/>
          <p:nvPr/>
        </p:nvSpPr>
        <p:spPr>
          <a:xfrm>
            <a:off x="815975" y="1877616"/>
            <a:ext cx="10560050" cy="2774553"/>
          </a:xfrm>
          <a:prstGeom prst="roundRect">
            <a:avLst>
              <a:gd name="adj" fmla="val 3547"/>
            </a:avLst>
          </a:prstGeom>
          <a:solidFill>
            <a:srgbClr val="FFFFFF"/>
          </a:solidFill>
          <a:ln w="6350">
            <a:solidFill>
              <a:srgbClr val="D6E3F0"/>
            </a:solidFill>
            <a:prstDash val="solid"/>
          </a:ln>
        </p:spPr>
      </p:sp>
      <p:sp>
        <p:nvSpPr>
          <p:cNvPr id="5" name="Shape 3"/>
          <p:cNvSpPr/>
          <p:nvPr/>
        </p:nvSpPr>
        <p:spPr>
          <a:xfrm>
            <a:off x="1073150" y="2463006"/>
            <a:ext cx="10045700" cy="0"/>
          </a:xfrm>
          <a:prstGeom prst="line">
            <a:avLst/>
          </a:prstGeom>
          <a:noFill/>
          <a:ln w="6350">
            <a:solidFill>
              <a:srgbClr val="E3ECF5"/>
            </a:solidFill>
            <a:prstDash val="solid"/>
          </a:ln>
        </p:spPr>
      </p:sp>
      <p:sp>
        <p:nvSpPr>
          <p:cNvPr id="6" name="Text 4"/>
          <p:cNvSpPr/>
          <p:nvPr/>
        </p:nvSpPr>
        <p:spPr>
          <a:xfrm>
            <a:off x="1073150" y="2071291"/>
            <a:ext cx="340106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A2552"/>
                </a:solidFill>
                <a:latin typeface="Poppins" pitchFamily="34" charset="0"/>
                <a:ea typeface="Poppins" pitchFamily="34" charset="-122"/>
                <a:cs typeface="Poppins" pitchFamily="34" charset="-120"/>
              </a:rPr>
              <a:t>Contract parties</a:t>
            </a:r>
            <a:endParaRPr lang="en-US" sz="1400" dirty="0"/>
          </a:p>
        </p:txBody>
      </p:sp>
      <p:sp>
        <p:nvSpPr>
          <p:cNvPr id="7" name="Text 5"/>
          <p:cNvSpPr/>
          <p:nvPr/>
        </p:nvSpPr>
        <p:spPr>
          <a:xfrm>
            <a:off x="4578350" y="2071291"/>
            <a:ext cx="6736715" cy="2742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A70"/>
                </a:solidFill>
                <a:latin typeface="DM Sans" pitchFamily="34" charset="0"/>
                <a:ea typeface="DM Sans" pitchFamily="34" charset="-122"/>
                <a:cs typeface="DM Sans" pitchFamily="34" charset="-120"/>
              </a:rPr>
              <a:t>A clear, consistent view of performance and Clause 31/32 submissions.</a:t>
            </a:r>
            <a:endParaRPr lang="en-US" sz="1300" dirty="0"/>
          </a:p>
        </p:txBody>
      </p:sp>
      <p:sp>
        <p:nvSpPr>
          <p:cNvPr id="8" name="Shape 6"/>
          <p:cNvSpPr/>
          <p:nvPr/>
        </p:nvSpPr>
        <p:spPr>
          <a:xfrm>
            <a:off x="1073150" y="2997597"/>
            <a:ext cx="10045700" cy="0"/>
          </a:xfrm>
          <a:prstGeom prst="line">
            <a:avLst/>
          </a:prstGeom>
          <a:noFill/>
          <a:ln w="6350">
            <a:solidFill>
              <a:srgbClr val="E3ECF5"/>
            </a:solidFill>
            <a:prstDash val="solid"/>
          </a:ln>
        </p:spPr>
      </p:sp>
      <p:sp>
        <p:nvSpPr>
          <p:cNvPr id="9" name="Text 7"/>
          <p:cNvSpPr/>
          <p:nvPr/>
        </p:nvSpPr>
        <p:spPr>
          <a:xfrm>
            <a:off x="1073150" y="2605881"/>
            <a:ext cx="340106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A2552"/>
                </a:solidFill>
                <a:latin typeface="Poppins" pitchFamily="34" charset="0"/>
                <a:ea typeface="Poppins" pitchFamily="34" charset="-122"/>
                <a:cs typeface="Poppins" pitchFamily="34" charset="-120"/>
              </a:rPr>
              <a:t>Project controls departments</a:t>
            </a:r>
            <a:endParaRPr lang="en-US" sz="1400" dirty="0"/>
          </a:p>
        </p:txBody>
      </p:sp>
      <p:sp>
        <p:nvSpPr>
          <p:cNvPr id="10" name="Text 8"/>
          <p:cNvSpPr/>
          <p:nvPr/>
        </p:nvSpPr>
        <p:spPr>
          <a:xfrm>
            <a:off x="4578350" y="2605881"/>
            <a:ext cx="6736715" cy="2742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A70"/>
                </a:solidFill>
                <a:latin typeface="DM Sans" pitchFamily="34" charset="0"/>
                <a:ea typeface="DM Sans" pitchFamily="34" charset="-122"/>
                <a:cs typeface="DM Sans" pitchFamily="34" charset="-120"/>
              </a:rPr>
              <a:t>Standard KPIs, S-curves and DCMA checks across every project.</a:t>
            </a:r>
            <a:endParaRPr lang="en-US" sz="1300" dirty="0"/>
          </a:p>
        </p:txBody>
      </p:sp>
      <p:sp>
        <p:nvSpPr>
          <p:cNvPr id="11" name="Shape 9"/>
          <p:cNvSpPr/>
          <p:nvPr/>
        </p:nvSpPr>
        <p:spPr>
          <a:xfrm>
            <a:off x="1073150" y="3532188"/>
            <a:ext cx="10045700" cy="0"/>
          </a:xfrm>
          <a:prstGeom prst="line">
            <a:avLst/>
          </a:prstGeom>
          <a:noFill/>
          <a:ln w="6350">
            <a:solidFill>
              <a:srgbClr val="E3ECF5"/>
            </a:solidFill>
            <a:prstDash val="solid"/>
          </a:ln>
        </p:spPr>
      </p:sp>
      <p:sp>
        <p:nvSpPr>
          <p:cNvPr id="12" name="Text 10"/>
          <p:cNvSpPr/>
          <p:nvPr/>
        </p:nvSpPr>
        <p:spPr>
          <a:xfrm>
            <a:off x="1073150" y="3140472"/>
            <a:ext cx="340106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A2552"/>
                </a:solidFill>
                <a:latin typeface="Poppins" pitchFamily="34" charset="0"/>
                <a:ea typeface="Poppins" pitchFamily="34" charset="-122"/>
                <a:cs typeface="Poppins" pitchFamily="34" charset="-120"/>
              </a:rPr>
              <a:t>Planning departments</a:t>
            </a:r>
            <a:endParaRPr lang="en-US" sz="1400" dirty="0"/>
          </a:p>
        </p:txBody>
      </p:sp>
      <p:sp>
        <p:nvSpPr>
          <p:cNvPr id="13" name="Text 11"/>
          <p:cNvSpPr/>
          <p:nvPr/>
        </p:nvSpPr>
        <p:spPr>
          <a:xfrm>
            <a:off x="4578350" y="3140472"/>
            <a:ext cx="6736715" cy="2742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A70"/>
                </a:solidFill>
                <a:latin typeface="DM Sans" pitchFamily="34" charset="0"/>
                <a:ea typeface="DM Sans" pitchFamily="34" charset="-122"/>
                <a:cs typeface="DM Sans" pitchFamily="34" charset="-120"/>
              </a:rPr>
              <a:t>One repeatable routine for the whole team, with a portfolio view.</a:t>
            </a:r>
            <a:endParaRPr lang="en-US" sz="1300" dirty="0"/>
          </a:p>
        </p:txBody>
      </p:sp>
      <p:sp>
        <p:nvSpPr>
          <p:cNvPr id="14" name="Shape 12"/>
          <p:cNvSpPr/>
          <p:nvPr/>
        </p:nvSpPr>
        <p:spPr>
          <a:xfrm>
            <a:off x="1073150" y="4066778"/>
            <a:ext cx="10045700" cy="0"/>
          </a:xfrm>
          <a:prstGeom prst="line">
            <a:avLst/>
          </a:prstGeom>
          <a:noFill/>
          <a:ln w="6350">
            <a:solidFill>
              <a:srgbClr val="E3ECF5"/>
            </a:solidFill>
            <a:prstDash val="solid"/>
          </a:ln>
        </p:spPr>
      </p:sp>
      <p:sp>
        <p:nvSpPr>
          <p:cNvPr id="15" name="Text 13"/>
          <p:cNvSpPr/>
          <p:nvPr/>
        </p:nvSpPr>
        <p:spPr>
          <a:xfrm>
            <a:off x="1073150" y="3675063"/>
            <a:ext cx="340106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A2552"/>
                </a:solidFill>
                <a:latin typeface="Poppins" pitchFamily="34" charset="0"/>
                <a:ea typeface="Poppins" pitchFamily="34" charset="-122"/>
                <a:cs typeface="Poppins" pitchFamily="34" charset="-120"/>
              </a:rPr>
              <a:t>Planners</a:t>
            </a:r>
            <a:endParaRPr lang="en-US" sz="1400" dirty="0"/>
          </a:p>
        </p:txBody>
      </p:sp>
      <p:sp>
        <p:nvSpPr>
          <p:cNvPr id="16" name="Text 14"/>
          <p:cNvSpPr/>
          <p:nvPr/>
        </p:nvSpPr>
        <p:spPr>
          <a:xfrm>
            <a:off x="4578350" y="3675063"/>
            <a:ext cx="6736715" cy="2742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A70"/>
                </a:solidFill>
                <a:latin typeface="DM Sans" pitchFamily="34" charset="0"/>
                <a:ea typeface="DM Sans" pitchFamily="34" charset="-122"/>
                <a:cs typeface="DM Sans" pitchFamily="34" charset="-120"/>
              </a:rPr>
              <a:t>Time spent planning, not formatting.</a:t>
            </a:r>
            <a:endParaRPr lang="en-US" sz="1300" dirty="0"/>
          </a:p>
        </p:txBody>
      </p:sp>
      <p:sp>
        <p:nvSpPr>
          <p:cNvPr id="17" name="Text 15"/>
          <p:cNvSpPr/>
          <p:nvPr/>
        </p:nvSpPr>
        <p:spPr>
          <a:xfrm>
            <a:off x="1073150" y="4209653"/>
            <a:ext cx="340106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A2552"/>
                </a:solidFill>
                <a:latin typeface="Poppins" pitchFamily="34" charset="0"/>
                <a:ea typeface="Poppins" pitchFamily="34" charset="-122"/>
                <a:cs typeface="Poppins" pitchFamily="34" charset="-120"/>
              </a:rPr>
              <a:t>Primavera P6 users</a:t>
            </a:r>
            <a:endParaRPr lang="en-US" sz="1400" dirty="0"/>
          </a:p>
        </p:txBody>
      </p:sp>
      <p:sp>
        <p:nvSpPr>
          <p:cNvPr id="18" name="Text 16"/>
          <p:cNvSpPr/>
          <p:nvPr/>
        </p:nvSpPr>
        <p:spPr>
          <a:xfrm>
            <a:off x="4578350" y="4209653"/>
            <a:ext cx="6736715" cy="2742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A70"/>
                </a:solidFill>
                <a:latin typeface="DM Sans" pitchFamily="34" charset="0"/>
                <a:ea typeface="DM Sans" pitchFamily="34" charset="-122"/>
                <a:cs typeface="DM Sans" pitchFamily="34" charset="-120"/>
              </a:rPr>
              <a:t>No change to how you work. Export XER or P6 XML and upload.</a:t>
            </a:r>
            <a:endParaRPr lang="en-US" sz="1300" dirty="0"/>
          </a:p>
        </p:txBody>
      </p:sp>
      <p:pic>
        <p:nvPicPr>
          <p:cNvPr id="19"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20" name="Text 17"/>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255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5A623"/>
                </a:solidFill>
                <a:latin typeface="DM Sans" pitchFamily="34" charset="0"/>
                <a:ea typeface="DM Sans" pitchFamily="34" charset="-122"/>
                <a:cs typeface="DM Sans" pitchFamily="34" charset="-120"/>
              </a:rPr>
              <a:t>SECURITY AND PRIVACY</a:t>
            </a:r>
            <a:endParaRPr lang="en-US" sz="1200" dirty="0"/>
          </a:p>
        </p:txBody>
      </p:sp>
      <p:sp>
        <p:nvSpPr>
          <p:cNvPr id="3" name="Text 1"/>
          <p:cNvSpPr/>
          <p:nvPr/>
        </p:nvSpPr>
        <p:spPr>
          <a:xfrm>
            <a:off x="812800" y="1127720"/>
            <a:ext cx="10883392" cy="551160"/>
          </a:xfrm>
          <a:prstGeom prst="rect">
            <a:avLst/>
          </a:prstGeom>
          <a:noFill/>
          <a:ln/>
        </p:spPr>
        <p:txBody>
          <a:bodyPr wrap="square" lIns="0" tIns="0" rIns="0" bIns="0" rtlCol="0" anchor="t">
            <a:normAutofit/>
          </a:bodyPr>
          <a:lstStyle/>
          <a:p>
            <a:pPr algn="l" indent="0" marL="0">
              <a:lnSpc>
                <a:spcPts val="4140"/>
              </a:lnSpc>
              <a:buNone/>
            </a:pPr>
            <a:r>
              <a:rPr lang="en-US" sz="3600" b="1" dirty="0">
                <a:solidFill>
                  <a:srgbClr val="FFFFFF"/>
                </a:solidFill>
                <a:latin typeface="Poppins" pitchFamily="34" charset="0"/>
                <a:ea typeface="Poppins" pitchFamily="34" charset="-122"/>
                <a:cs typeface="Poppins" pitchFamily="34" charset="-120"/>
              </a:rPr>
              <a:t>Your data is yours. Full stop.</a:t>
            </a:r>
            <a:endParaRPr lang="en-US" sz="3600" dirty="0"/>
          </a:p>
        </p:txBody>
      </p:sp>
      <p:sp>
        <p:nvSpPr>
          <p:cNvPr id="4" name="Shape 2"/>
          <p:cNvSpPr/>
          <p:nvPr/>
        </p:nvSpPr>
        <p:spPr>
          <a:xfrm>
            <a:off x="812800" y="1958280"/>
            <a:ext cx="5207000" cy="929580"/>
          </a:xfrm>
          <a:prstGeom prst="roundRect">
            <a:avLst>
              <a:gd name="adj" fmla="val 9563"/>
            </a:avLst>
          </a:prstGeom>
          <a:solidFill>
            <a:srgbClr val="123266"/>
          </a:solidFill>
          <a:ln/>
        </p:spPr>
      </p:sp>
      <p:sp>
        <p:nvSpPr>
          <p:cNvPr id="5" name="Text 3"/>
          <p:cNvSpPr/>
          <p:nvPr/>
        </p:nvSpPr>
        <p:spPr>
          <a:xfrm>
            <a:off x="1041400" y="2161480"/>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FFFFF"/>
                </a:solidFill>
                <a:latin typeface="Poppins" pitchFamily="34" charset="0"/>
                <a:ea typeface="Poppins" pitchFamily="34" charset="-122"/>
                <a:cs typeface="Poppins" pitchFamily="34" charset="-120"/>
              </a:rPr>
              <a:t>Never sold or shared</a:t>
            </a:r>
            <a:endParaRPr lang="en-US" sz="1500" dirty="0"/>
          </a:p>
        </p:txBody>
      </p:sp>
      <p:sp>
        <p:nvSpPr>
          <p:cNvPr id="6" name="Text 4"/>
          <p:cNvSpPr/>
          <p:nvPr/>
        </p:nvSpPr>
        <p:spPr>
          <a:xfrm>
            <a:off x="1041400" y="2453580"/>
            <a:ext cx="4892294"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8EE"/>
                </a:solidFill>
                <a:latin typeface="DM Sans" pitchFamily="34" charset="0"/>
                <a:ea typeface="DM Sans" pitchFamily="34" charset="-122"/>
                <a:cs typeface="DM Sans" pitchFamily="34" charset="-120"/>
              </a:rPr>
              <a:t>No advertising, no profiling, no data brokers. Ever.</a:t>
            </a:r>
            <a:endParaRPr lang="en-US" sz="1300" dirty="0"/>
          </a:p>
        </p:txBody>
      </p:sp>
      <p:sp>
        <p:nvSpPr>
          <p:cNvPr id="7" name="Shape 5"/>
          <p:cNvSpPr/>
          <p:nvPr/>
        </p:nvSpPr>
        <p:spPr>
          <a:xfrm>
            <a:off x="6172200" y="1958280"/>
            <a:ext cx="5207000" cy="929580"/>
          </a:xfrm>
          <a:prstGeom prst="roundRect">
            <a:avLst>
              <a:gd name="adj" fmla="val 9563"/>
            </a:avLst>
          </a:prstGeom>
          <a:solidFill>
            <a:srgbClr val="123266"/>
          </a:solidFill>
          <a:ln/>
        </p:spPr>
      </p:sp>
      <p:sp>
        <p:nvSpPr>
          <p:cNvPr id="8" name="Text 6"/>
          <p:cNvSpPr/>
          <p:nvPr/>
        </p:nvSpPr>
        <p:spPr>
          <a:xfrm>
            <a:off x="6400800" y="2161480"/>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FFFFF"/>
                </a:solidFill>
                <a:latin typeface="Poppins" pitchFamily="34" charset="0"/>
                <a:ea typeface="Poppins" pitchFamily="34" charset="-122"/>
                <a:cs typeface="Poppins" pitchFamily="34" charset="-120"/>
              </a:rPr>
              <a:t>No AI training</a:t>
            </a:r>
            <a:endParaRPr lang="en-US" sz="1500" dirty="0"/>
          </a:p>
        </p:txBody>
      </p:sp>
      <p:sp>
        <p:nvSpPr>
          <p:cNvPr id="9" name="Text 7"/>
          <p:cNvSpPr/>
          <p:nvPr/>
        </p:nvSpPr>
        <p:spPr>
          <a:xfrm>
            <a:off x="6400800" y="2453580"/>
            <a:ext cx="4892294"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8EE"/>
                </a:solidFill>
                <a:latin typeface="DM Sans" pitchFamily="34" charset="0"/>
                <a:ea typeface="DM Sans" pitchFamily="34" charset="-122"/>
                <a:cs typeface="DM Sans" pitchFamily="34" charset="-120"/>
              </a:rPr>
              <a:t>Your files never train AI models, ours or our providers'.</a:t>
            </a:r>
            <a:endParaRPr lang="en-US" sz="1300" dirty="0"/>
          </a:p>
        </p:txBody>
      </p:sp>
      <p:sp>
        <p:nvSpPr>
          <p:cNvPr id="10" name="Shape 8"/>
          <p:cNvSpPr/>
          <p:nvPr/>
        </p:nvSpPr>
        <p:spPr>
          <a:xfrm>
            <a:off x="812800" y="3040261"/>
            <a:ext cx="5207000" cy="1160661"/>
          </a:xfrm>
          <a:prstGeom prst="roundRect">
            <a:avLst>
              <a:gd name="adj" fmla="val 7659"/>
            </a:avLst>
          </a:prstGeom>
          <a:solidFill>
            <a:srgbClr val="123266"/>
          </a:solidFill>
          <a:ln/>
        </p:spPr>
      </p:sp>
      <p:sp>
        <p:nvSpPr>
          <p:cNvPr id="11" name="Text 9"/>
          <p:cNvSpPr/>
          <p:nvPr/>
        </p:nvSpPr>
        <p:spPr>
          <a:xfrm>
            <a:off x="1041400" y="3243461"/>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FFFFF"/>
                </a:solidFill>
                <a:latin typeface="Poppins" pitchFamily="34" charset="0"/>
                <a:ea typeface="Poppins" pitchFamily="34" charset="-122"/>
                <a:cs typeface="Poppins" pitchFamily="34" charset="-120"/>
              </a:rPr>
              <a:t>Private, permission-checked storage</a:t>
            </a:r>
            <a:endParaRPr lang="en-US" sz="1500" dirty="0"/>
          </a:p>
        </p:txBody>
      </p:sp>
      <p:sp>
        <p:nvSpPr>
          <p:cNvPr id="12" name="Text 10"/>
          <p:cNvSpPr/>
          <p:nvPr/>
        </p:nvSpPr>
        <p:spPr>
          <a:xfrm>
            <a:off x="1041400" y="3535561"/>
            <a:ext cx="4892294"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8EE"/>
                </a:solidFill>
                <a:latin typeface="DM Sans" pitchFamily="34" charset="0"/>
                <a:ea typeface="DM Sans" pitchFamily="34" charset="-122"/>
                <a:cs typeface="DM Sans" pitchFamily="34" charset="-120"/>
              </a:rPr>
              <a:t>Encrypted connections, and no public download links.</a:t>
            </a:r>
            <a:endParaRPr lang="en-US" sz="1300" dirty="0"/>
          </a:p>
        </p:txBody>
      </p:sp>
      <p:sp>
        <p:nvSpPr>
          <p:cNvPr id="13" name="Shape 11"/>
          <p:cNvSpPr/>
          <p:nvPr/>
        </p:nvSpPr>
        <p:spPr>
          <a:xfrm>
            <a:off x="6172200" y="3040261"/>
            <a:ext cx="5207000" cy="1160661"/>
          </a:xfrm>
          <a:prstGeom prst="roundRect">
            <a:avLst>
              <a:gd name="adj" fmla="val 7659"/>
            </a:avLst>
          </a:prstGeom>
          <a:solidFill>
            <a:srgbClr val="123266"/>
          </a:solidFill>
          <a:ln/>
        </p:spPr>
      </p:sp>
      <p:sp>
        <p:nvSpPr>
          <p:cNvPr id="14" name="Text 12"/>
          <p:cNvSpPr/>
          <p:nvPr/>
        </p:nvSpPr>
        <p:spPr>
          <a:xfrm>
            <a:off x="6400800" y="3243461"/>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FFFFF"/>
                </a:solidFill>
                <a:latin typeface="Poppins" pitchFamily="34" charset="0"/>
                <a:ea typeface="Poppins" pitchFamily="34" charset="-122"/>
                <a:cs typeface="Poppins" pitchFamily="34" charset="-120"/>
              </a:rPr>
              <a:t>You stay in control</a:t>
            </a:r>
            <a:endParaRPr lang="en-US" sz="1500" dirty="0"/>
          </a:p>
        </p:txBody>
      </p:sp>
      <p:sp>
        <p:nvSpPr>
          <p:cNvPr id="15" name="Text 13"/>
          <p:cNvSpPr/>
          <p:nvPr/>
        </p:nvSpPr>
        <p:spPr>
          <a:xfrm>
            <a:off x="6400800" y="3535561"/>
            <a:ext cx="4892294"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8EE"/>
                </a:solidFill>
                <a:latin typeface="DM Sans" pitchFamily="34" charset="0"/>
                <a:ea typeface="DM Sans" pitchFamily="34" charset="-122"/>
                <a:cs typeface="DM Sans" pitchFamily="34" charset="-120"/>
              </a:rPr>
              <a:t>Strict separation between customers; delete anything, any time.</a:t>
            </a:r>
            <a:endParaRPr lang="en-US" sz="1300" dirty="0"/>
          </a:p>
        </p:txBody>
      </p:sp>
      <p:sp>
        <p:nvSpPr>
          <p:cNvPr id="16" name="Text 14"/>
          <p:cNvSpPr/>
          <p:nvPr/>
        </p:nvSpPr>
        <p:spPr>
          <a:xfrm>
            <a:off x="7454900" y="6238280"/>
            <a:ext cx="39243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FB4E0"/>
                </a:solidFill>
                <a:latin typeface="DM Sans" pitchFamily="34" charset="0"/>
                <a:ea typeface="DM Sans" pitchFamily="34" charset="-122"/>
                <a:cs typeface="DM Sans" pitchFamily="34" charset="-120"/>
              </a:rPr>
              <a:t>p6pulse.com/security</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2167930"/>
            <a:ext cx="669747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WHO BUILT IT</a:t>
            </a:r>
            <a:endParaRPr lang="en-US" sz="1200" dirty="0"/>
          </a:p>
        </p:txBody>
      </p:sp>
      <p:sp>
        <p:nvSpPr>
          <p:cNvPr id="3" name="Text 1"/>
          <p:cNvSpPr/>
          <p:nvPr/>
        </p:nvSpPr>
        <p:spPr>
          <a:xfrm>
            <a:off x="812800" y="2559050"/>
            <a:ext cx="669747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Built by a planner, for planners</a:t>
            </a:r>
            <a:endParaRPr lang="en-US" sz="3200" dirty="0"/>
          </a:p>
        </p:txBody>
      </p:sp>
      <p:sp>
        <p:nvSpPr>
          <p:cNvPr id="4" name="Text 2"/>
          <p:cNvSpPr/>
          <p:nvPr/>
        </p:nvSpPr>
        <p:spPr>
          <a:xfrm>
            <a:off x="812800" y="3204170"/>
            <a:ext cx="6697472"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A5A70"/>
                </a:solidFill>
                <a:latin typeface="DM Sans" pitchFamily="34" charset="0"/>
                <a:ea typeface="DM Sans" pitchFamily="34" charset="-122"/>
                <a:cs typeface="DM Sans" pitchFamily="34" charset="-120"/>
              </a:rPr>
              <a:t>P6 Pulse was created by Gavin Morris, a planner who has worked for owners, managing contractors and contractors on major energy and infrastructure projects worldwide.</a:t>
            </a:r>
            <a:endParaRPr lang="en-US" sz="1500" dirty="0"/>
          </a:p>
        </p:txBody>
      </p:sp>
      <p:sp>
        <p:nvSpPr>
          <p:cNvPr id="5" name="Text 3"/>
          <p:cNvSpPr/>
          <p:nvPr/>
        </p:nvSpPr>
        <p:spPr>
          <a:xfrm>
            <a:off x="812800" y="4210645"/>
            <a:ext cx="6697472" cy="3016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A5A70"/>
                </a:solidFill>
                <a:latin typeface="DM Sans" pitchFamily="34" charset="0"/>
                <a:ea typeface="DM Sans" pitchFamily="34" charset="-122"/>
                <a:cs typeface="DM Sans" pitchFamily="34" charset="-120"/>
              </a:rPr>
              <a:t>It does the reporting a planner would do, the way a planner would do it.</a:t>
            </a:r>
            <a:endParaRPr lang="en-US" sz="1500" dirty="0"/>
          </a:p>
        </p:txBody>
      </p:sp>
      <p:sp>
        <p:nvSpPr>
          <p:cNvPr id="6" name="Shape 4"/>
          <p:cNvSpPr/>
          <p:nvPr/>
        </p:nvSpPr>
        <p:spPr>
          <a:xfrm>
            <a:off x="7823200" y="1898452"/>
            <a:ext cx="3556000" cy="2857897"/>
          </a:xfrm>
          <a:prstGeom prst="roundRect">
            <a:avLst>
              <a:gd name="adj" fmla="val 4444"/>
            </a:avLst>
          </a:prstGeom>
          <a:solidFill>
            <a:srgbClr val="0A2552"/>
          </a:solidFill>
          <a:ln/>
        </p:spPr>
      </p:sp>
      <p:sp>
        <p:nvSpPr>
          <p:cNvPr id="7" name="Text 5"/>
          <p:cNvSpPr/>
          <p:nvPr/>
        </p:nvSpPr>
        <p:spPr>
          <a:xfrm>
            <a:off x="8128000" y="2203252"/>
            <a:ext cx="3034792" cy="787400"/>
          </a:xfrm>
          <a:prstGeom prst="rect">
            <a:avLst/>
          </a:prstGeom>
          <a:noFill/>
          <a:ln/>
        </p:spPr>
        <p:txBody>
          <a:bodyPr wrap="square" lIns="0" tIns="0" rIns="0" bIns="0" rtlCol="0" anchor="t">
            <a:normAutofit/>
          </a:bodyPr>
          <a:lstStyle/>
          <a:p>
            <a:pPr algn="l" indent="0" marL="0">
              <a:lnSpc>
                <a:spcPts val="6000"/>
              </a:lnSpc>
              <a:buNone/>
            </a:pPr>
            <a:r>
              <a:rPr lang="en-US" sz="6000" b="1" dirty="0">
                <a:solidFill>
                  <a:srgbClr val="F5A623"/>
                </a:solidFill>
                <a:latin typeface="Poppins" pitchFamily="34" charset="0"/>
                <a:ea typeface="Poppins" pitchFamily="34" charset="-122"/>
                <a:cs typeface="Poppins" pitchFamily="34" charset="-120"/>
              </a:rPr>
              <a:t>35+</a:t>
            </a:r>
            <a:endParaRPr lang="en-US" sz="6000" dirty="0"/>
          </a:p>
        </p:txBody>
      </p:sp>
      <p:sp>
        <p:nvSpPr>
          <p:cNvPr id="8" name="Text 6"/>
          <p:cNvSpPr/>
          <p:nvPr/>
        </p:nvSpPr>
        <p:spPr>
          <a:xfrm>
            <a:off x="8128000" y="3092252"/>
            <a:ext cx="3034792"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FFFFFF"/>
                </a:solidFill>
                <a:latin typeface="DM Sans" pitchFamily="34" charset="0"/>
                <a:ea typeface="DM Sans" pitchFamily="34" charset="-122"/>
                <a:cs typeface="DM Sans" pitchFamily="34" charset="-120"/>
              </a:rPr>
              <a:t>years in planning and project controls</a:t>
            </a:r>
            <a:endParaRPr lang="en-US" sz="1500" dirty="0"/>
          </a:p>
        </p:txBody>
      </p:sp>
      <p:sp>
        <p:nvSpPr>
          <p:cNvPr id="9" name="Text 7"/>
          <p:cNvSpPr/>
          <p:nvPr/>
        </p:nvSpPr>
        <p:spPr>
          <a:xfrm>
            <a:off x="8128000" y="3733602"/>
            <a:ext cx="3034792" cy="743347"/>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C9D8EE"/>
                </a:solidFill>
                <a:latin typeface="DM Sans" pitchFamily="34" charset="0"/>
                <a:ea typeface="DM Sans" pitchFamily="34" charset="-122"/>
                <a:cs typeface="DM Sans" pitchFamily="34" charset="-120"/>
              </a:rPr>
              <a:t>North Sea, Russia, Georgia, Kazakhstan, Nigeria, Saudi Arabia, the Sahara and the Falkland Islands</a:t>
            </a:r>
            <a:endParaRPr lang="en-US" sz="1300" dirty="0"/>
          </a:p>
        </p:txBody>
      </p:sp>
      <p:pic>
        <p:nvPicPr>
          <p:cNvPr id="10"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11" name="Text 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8F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7C8"/>
                </a:solidFill>
                <a:latin typeface="DM Sans" pitchFamily="34" charset="0"/>
                <a:ea typeface="DM Sans" pitchFamily="34" charset="-122"/>
                <a:cs typeface="DM Sans" pitchFamily="34" charset="-120"/>
              </a:rPr>
              <a:t>PRICING</a:t>
            </a:r>
            <a:endParaRPr lang="en-US" sz="1200" dirty="0"/>
          </a:p>
        </p:txBody>
      </p:sp>
      <p:sp>
        <p:nvSpPr>
          <p:cNvPr id="3" name="Text 1"/>
          <p:cNvSpPr/>
          <p:nvPr/>
        </p:nvSpPr>
        <p:spPr>
          <a:xfrm>
            <a:off x="812800" y="1127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0A2552"/>
                </a:solidFill>
                <a:latin typeface="Poppins" pitchFamily="34" charset="0"/>
                <a:ea typeface="Poppins" pitchFamily="34" charset="-122"/>
                <a:cs typeface="Poppins" pitchFamily="34" charset="-120"/>
              </a:rPr>
              <a:t>Simple, per-project pricing</a:t>
            </a:r>
            <a:endParaRPr lang="en-US" sz="3200" dirty="0"/>
          </a:p>
        </p:txBody>
      </p:sp>
      <p:sp>
        <p:nvSpPr>
          <p:cNvPr id="4" name="Shape 2"/>
          <p:cNvSpPr/>
          <p:nvPr/>
        </p:nvSpPr>
        <p:spPr>
          <a:xfrm>
            <a:off x="812800" y="1899841"/>
            <a:ext cx="3810000" cy="2421830"/>
          </a:xfrm>
          <a:prstGeom prst="roundRect">
            <a:avLst>
              <a:gd name="adj" fmla="val 5244"/>
            </a:avLst>
          </a:prstGeom>
          <a:solidFill>
            <a:srgbClr val="0A2552"/>
          </a:solidFill>
          <a:ln/>
        </p:spPr>
      </p:sp>
      <p:sp>
        <p:nvSpPr>
          <p:cNvPr id="5" name="Text 3"/>
          <p:cNvSpPr/>
          <p:nvPr/>
        </p:nvSpPr>
        <p:spPr>
          <a:xfrm>
            <a:off x="1168400" y="2255441"/>
            <a:ext cx="3191764"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8FB4E0"/>
                </a:solidFill>
                <a:latin typeface="DM Sans" pitchFamily="34" charset="0"/>
                <a:ea typeface="DM Sans" pitchFamily="34" charset="-122"/>
                <a:cs typeface="DM Sans" pitchFamily="34" charset="-120"/>
              </a:rPr>
              <a:t>SUBSCRIPTION</a:t>
            </a:r>
            <a:endParaRPr lang="en-US" sz="1300" dirty="0"/>
          </a:p>
        </p:txBody>
      </p:sp>
      <p:sp>
        <p:nvSpPr>
          <p:cNvPr id="6" name="Text 4"/>
          <p:cNvSpPr/>
          <p:nvPr/>
        </p:nvSpPr>
        <p:spPr>
          <a:xfrm>
            <a:off x="1168400" y="2562721"/>
            <a:ext cx="3191764"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F5A623"/>
                </a:solidFill>
                <a:latin typeface="Poppins" pitchFamily="34" charset="0"/>
                <a:ea typeface="Poppins" pitchFamily="34" charset="-122"/>
                <a:cs typeface="Poppins" pitchFamily="34" charset="-120"/>
              </a:rPr>
              <a:t>£500</a:t>
            </a:r>
            <a:endParaRPr lang="en-US" sz="6400" dirty="0"/>
          </a:p>
        </p:txBody>
      </p:sp>
      <p:sp>
        <p:nvSpPr>
          <p:cNvPr id="7" name="Text 5"/>
          <p:cNvSpPr/>
          <p:nvPr/>
        </p:nvSpPr>
        <p:spPr>
          <a:xfrm>
            <a:off x="1168400" y="3451721"/>
            <a:ext cx="3191764"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FFFFFF"/>
                </a:solidFill>
                <a:latin typeface="DM Sans" pitchFamily="34" charset="0"/>
                <a:ea typeface="DM Sans" pitchFamily="34" charset="-122"/>
                <a:cs typeface="DM Sans" pitchFamily="34" charset="-120"/>
              </a:rPr>
              <a:t>per project per month, all features included</a:t>
            </a:r>
            <a:endParaRPr lang="en-US" sz="1500" dirty="0"/>
          </a:p>
        </p:txBody>
      </p:sp>
      <p:sp>
        <p:nvSpPr>
          <p:cNvPr id="8" name="Shape 6"/>
          <p:cNvSpPr/>
          <p:nvPr/>
        </p:nvSpPr>
        <p:spPr>
          <a:xfrm>
            <a:off x="4829175" y="1903016"/>
            <a:ext cx="6546850" cy="2415480"/>
          </a:xfrm>
          <a:prstGeom prst="roundRect">
            <a:avLst>
              <a:gd name="adj" fmla="val 5126"/>
            </a:avLst>
          </a:prstGeom>
          <a:solidFill>
            <a:srgbClr val="FFFFFF"/>
          </a:solidFill>
          <a:ln w="6350">
            <a:solidFill>
              <a:srgbClr val="D6E3F0"/>
            </a:solidFill>
            <a:prstDash val="solid"/>
          </a:ln>
        </p:spPr>
      </p:sp>
      <p:sp>
        <p:nvSpPr>
          <p:cNvPr id="9" name="Text 7"/>
          <p:cNvSpPr/>
          <p:nvPr/>
        </p:nvSpPr>
        <p:spPr>
          <a:xfrm>
            <a:off x="5187950" y="2210991"/>
            <a:ext cx="6004179" cy="1678583"/>
          </a:xfrm>
          <a:prstGeom prst="rect">
            <a:avLst/>
          </a:prstGeom>
          <a:noFill/>
          <a:ln/>
        </p:spPr>
        <p:txBody>
          <a:bodyPr wrap="square" lIns="0" tIns="0" rIns="0" bIns="0" rtlCol="0" anchor="t">
            <a:normAutofit/>
          </a:bodyPr>
          <a:lstStyle/>
          <a:p>
            <a:pPr algn="l" marL="213360" indent="-169418">
              <a:lnSpc>
                <a:spcPts val="2170"/>
              </a:lnSpc>
              <a:buSzPct val="100000"/>
              <a:buChar char="•"/>
            </a:pPr>
            <a:r>
              <a:rPr lang="en-US" sz="1400" dirty="0">
                <a:solidFill>
                  <a:srgbClr val="14203A"/>
                </a:solidFill>
                <a:latin typeface="DM Sans" pitchFamily="34" charset="0"/>
                <a:ea typeface="DM Sans" pitchFamily="34" charset="-122"/>
                <a:cs typeface="DM Sans" pitchFamily="34" charset="-120"/>
              </a:rPr>
              <a:t>Baseline plus unlimited monthly updates</a:t>
            </a:r>
            <a:endParaRPr lang="en-US" sz="1400" dirty="0"/>
          </a:p>
          <a:p>
            <a:pPr algn="l" marL="213360" indent="-169418">
              <a:lnSpc>
                <a:spcPts val="2170"/>
              </a:lnSpc>
              <a:buSzPct val="100000"/>
              <a:buChar char="•"/>
            </a:pPr>
            <a:r>
              <a:rPr lang="en-US" sz="1400" dirty="0">
                <a:solidFill>
                  <a:srgbClr val="14203A"/>
                </a:solidFill>
                <a:latin typeface="DM Sans" pitchFamily="34" charset="0"/>
                <a:ea typeface="DM Sans" pitchFamily="34" charset="-122"/>
                <a:cs typeface="DM Sans" pitchFamily="34" charset="-120"/>
              </a:rPr>
              <a:t>KPI dashboard, S-curves and DCMA 14-point check</a:t>
            </a:r>
            <a:endParaRPr lang="en-US" sz="1400" dirty="0"/>
          </a:p>
          <a:p>
            <a:pPr algn="l" marL="213360" indent="-169418">
              <a:lnSpc>
                <a:spcPts val="2170"/>
              </a:lnSpc>
              <a:buSzPct val="100000"/>
              <a:buChar char="•"/>
            </a:pPr>
            <a:r>
              <a:rPr lang="en-US" sz="1400" dirty="0">
                <a:solidFill>
                  <a:srgbClr val="14203A"/>
                </a:solidFill>
                <a:latin typeface="DM Sans" pitchFamily="34" charset="0"/>
                <a:ea typeface="DM Sans" pitchFamily="34" charset="-122"/>
                <a:cs typeface="DM Sans" pitchFamily="34" charset="-120"/>
              </a:rPr>
              <a:t>NEC4 AI programme report and comparison slides</a:t>
            </a:r>
            <a:endParaRPr lang="en-US" sz="1400" dirty="0"/>
          </a:p>
          <a:p>
            <a:pPr algn="l" marL="213360" indent="-169418">
              <a:lnSpc>
                <a:spcPts val="2170"/>
              </a:lnSpc>
              <a:buSzPct val="100000"/>
              <a:buChar char="•"/>
            </a:pPr>
            <a:r>
              <a:rPr lang="en-US" sz="1400" dirty="0">
                <a:solidFill>
                  <a:srgbClr val="14203A"/>
                </a:solidFill>
                <a:latin typeface="DM Sans" pitchFamily="34" charset="0"/>
                <a:ea typeface="DM Sans" pitchFamily="34" charset="-122"/>
                <a:cs typeface="DM Sans" pitchFamily="34" charset="-120"/>
              </a:rPr>
              <a:t>EW and CE registers, documents and photos</a:t>
            </a:r>
            <a:endParaRPr lang="en-US" sz="1400" dirty="0"/>
          </a:p>
          <a:p>
            <a:pPr algn="l" marL="213360" indent="-169418">
              <a:lnSpc>
                <a:spcPts val="2170"/>
              </a:lnSpc>
              <a:buSzPct val="100000"/>
              <a:buChar char="•"/>
            </a:pPr>
            <a:r>
              <a:rPr lang="en-US" sz="1400" dirty="0">
                <a:solidFill>
                  <a:srgbClr val="14203A"/>
                </a:solidFill>
                <a:latin typeface="DM Sans" pitchFamily="34" charset="0"/>
                <a:ea typeface="DM Sans" pitchFamily="34" charset="-122"/>
                <a:cs typeface="DM Sans" pitchFamily="34" charset="-120"/>
              </a:rPr>
              <a:t>Project portal for stakeholders</a:t>
            </a:r>
            <a:endParaRPr lang="en-US" sz="1400" dirty="0"/>
          </a:p>
          <a:p>
            <a:pPr algn="l" marL="213360" indent="-169418">
              <a:lnSpc>
                <a:spcPts val="2170"/>
              </a:lnSpc>
              <a:buSzPct val="100000"/>
              <a:buChar char="•"/>
            </a:pPr>
            <a:r>
              <a:rPr lang="en-US" sz="1400" dirty="0">
                <a:solidFill>
                  <a:srgbClr val="14203A"/>
                </a:solidFill>
                <a:latin typeface="DM Sans" pitchFamily="34" charset="0"/>
                <a:ea typeface="DM Sans" pitchFamily="34" charset="-122"/>
                <a:cs typeface="DM Sans" pitchFamily="34" charset="-120"/>
              </a:rPr>
              <a:t>All Excel exports and emailed monthly packs</a:t>
            </a:r>
            <a:endParaRPr lang="en-US" sz="1400" dirty="0"/>
          </a:p>
        </p:txBody>
      </p:sp>
      <p:pic>
        <p:nvPicPr>
          <p:cNvPr id="10" name="Image 0" descr="P6 Pulse">    </p:cNvPr>
          <p:cNvPicPr>
            <a:picLocks noChangeAspect="1"/>
          </p:cNvPicPr>
          <p:nvPr/>
        </p:nvPicPr>
        <p:blipFill>
          <a:blip r:embed="rId1"/>
          <a:srcRect l="-6" r="-6" t="0" b="0"/>
          <a:stretch/>
        </p:blipFill>
        <p:spPr>
          <a:xfrm>
            <a:off x="812800" y="6197600"/>
            <a:ext cx="965200" cy="304800"/>
          </a:xfrm>
          <a:prstGeom prst="rect">
            <a:avLst/>
          </a:prstGeom>
        </p:spPr>
      </p:pic>
      <p:sp>
        <p:nvSpPr>
          <p:cNvPr id="11" name="Text 8"/>
          <p:cNvSpPr/>
          <p:nvPr/>
        </p:nvSpPr>
        <p:spPr>
          <a:xfrm>
            <a:off x="8763000" y="6238280"/>
            <a:ext cx="2616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A70"/>
                </a:solidFill>
                <a:latin typeface="DM Sans" pitchFamily="34" charset="0"/>
                <a:ea typeface="DM Sans" pitchFamily="34" charset="-122"/>
                <a:cs typeface="DM Sans" pitchFamily="34" charset="-120"/>
              </a:rPr>
              <a:t>p6pulse.com</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4123A"/>
        </a:solidFill>
      </p:bgPr>
    </p:bg>
    <p:spTree>
      <p:nvGrpSpPr>
        <p:cNvPr id="1" name=""/>
        <p:cNvGrpSpPr/>
        <p:nvPr/>
      </p:nvGrpSpPr>
      <p:grpSpPr>
        <a:xfrm>
          <a:off x="0" y="0"/>
          <a:ext cx="0" cy="0"/>
          <a:chOff x="0" y="0"/>
          <a:chExt cx="0" cy="0"/>
        </a:xfrm>
      </p:grpSpPr>
      <p:pic>
        <p:nvPicPr>
          <p:cNvPr id="2" name="Image 0" descr="P6 Pulse banner">    </p:cNvPr>
          <p:cNvPicPr>
            <a:picLocks noChangeAspect="1"/>
          </p:cNvPicPr>
          <p:nvPr/>
        </p:nvPicPr>
        <p:blipFill>
          <a:blip r:embed="rId1"/>
          <a:srcRect l="31" r="31" t="0" b="0"/>
          <a:stretch/>
        </p:blipFill>
        <p:spPr>
          <a:xfrm>
            <a:off x="0" y="0"/>
            <a:ext cx="12192000" cy="2063750"/>
          </a:xfrm>
          <a:prstGeom prst="rect">
            <a:avLst/>
          </a:prstGeom>
        </p:spPr>
      </p:pic>
      <p:sp>
        <p:nvSpPr>
          <p:cNvPr id="3" name="Shape 0"/>
          <p:cNvSpPr/>
          <p:nvPr/>
        </p:nvSpPr>
        <p:spPr>
          <a:xfrm>
            <a:off x="0" y="1428750"/>
            <a:ext cx="12192000" cy="635000"/>
          </a:xfrm>
          <a:prstGeom prst="rect">
            <a:avLst/>
          </a:prstGeom>
          <a:gradFill rotWithShape="1">
            <a:gsLst>
              <a:gs pos="0">
                <a:srgbClr val="04123A">
                  <a:alpha val="0"/>
                </a:srgbClr>
              </a:gs>
              <a:gs pos="100000">
                <a:srgbClr val="04123A"/>
              </a:gs>
            </a:gsLst>
            <a:lin ang="5400000" scaled="0"/>
          </a:gradFill>
          <a:ln/>
        </p:spPr>
      </p:sp>
      <p:sp>
        <p:nvSpPr>
          <p:cNvPr id="4" name="Text 1"/>
          <p:cNvSpPr/>
          <p:nvPr/>
        </p:nvSpPr>
        <p:spPr>
          <a:xfrm>
            <a:off x="812800" y="2885678"/>
            <a:ext cx="10883392" cy="1076920"/>
          </a:xfrm>
          <a:prstGeom prst="rect">
            <a:avLst/>
          </a:prstGeom>
          <a:noFill/>
          <a:ln/>
        </p:spPr>
        <p:txBody>
          <a:bodyPr wrap="square" lIns="0" tIns="0" rIns="0" bIns="0" rtlCol="0" anchor="t">
            <a:normAutofit/>
          </a:bodyPr>
          <a:lstStyle/>
          <a:p>
            <a:pPr algn="l" indent="0" marL="0">
              <a:lnSpc>
                <a:spcPts val="4140"/>
              </a:lnSpc>
              <a:buNone/>
            </a:pPr>
            <a:r>
              <a:rPr lang="en-US" sz="3600" b="1" dirty="0">
                <a:solidFill>
                  <a:srgbClr val="FFFFFF"/>
                </a:solidFill>
                <a:latin typeface="Poppins" pitchFamily="34" charset="0"/>
                <a:ea typeface="Poppins" pitchFamily="34" charset="-122"/>
                <a:cs typeface="Poppins" pitchFamily="34" charset="-120"/>
              </a:rPr>
              <a:t>Thanks for your time, now go and</a:t>
            </a:r>
            <a:endParaRPr lang="en-US" sz="3600" dirty="0"/>
          </a:p>
          <a:p>
            <a:pPr algn="l" indent="0" marL="0">
              <a:lnSpc>
                <a:spcPts val="4140"/>
              </a:lnSpc>
              <a:buNone/>
            </a:pPr>
            <a:r>
              <a:rPr lang="en-US" sz="3600" b="1" dirty="0">
                <a:solidFill>
                  <a:srgbClr val="FFFFFF"/>
                </a:solidFill>
                <a:latin typeface="Poppins" pitchFamily="34" charset="0"/>
                <a:ea typeface="Poppins" pitchFamily="34" charset="-122"/>
                <a:cs typeface="Poppins" pitchFamily="34" charset="-120"/>
              </a:rPr>
              <a:t>see it for yourself!</a:t>
            </a:r>
            <a:endParaRPr lang="en-US" sz="3600" dirty="0"/>
          </a:p>
        </p:txBody>
      </p:sp>
      <p:sp>
        <p:nvSpPr>
          <p:cNvPr id="5" name="Shape 2"/>
          <p:cNvSpPr/>
          <p:nvPr/>
        </p:nvSpPr>
        <p:spPr>
          <a:xfrm>
            <a:off x="812800" y="4241998"/>
            <a:ext cx="3420467" cy="1249561"/>
          </a:xfrm>
          <a:prstGeom prst="roundRect">
            <a:avLst>
              <a:gd name="adj" fmla="val 7114"/>
            </a:avLst>
          </a:prstGeom>
          <a:solidFill>
            <a:srgbClr val="0F2A5C"/>
          </a:solidFill>
          <a:ln/>
        </p:spPr>
      </p:sp>
      <p:sp>
        <p:nvSpPr>
          <p:cNvPr id="6" name="Shape 3"/>
          <p:cNvSpPr/>
          <p:nvPr/>
        </p:nvSpPr>
        <p:spPr>
          <a:xfrm>
            <a:off x="812800" y="4241998"/>
            <a:ext cx="3420467" cy="1249561"/>
          </a:xfrm>
          <a:custGeom>
            <a:avLst/>
            <a:gdLst/>
            <a:ahLst/>
            <a:cxnLst/>
            <a:rect l="l" t="t" r="r" b="b"/>
            <a:pathLst>
              <a:path w="3420467" h="1249561">
                <a:moveTo>
                  <a:pt x="0" y="88900"/>
                </a:moveTo>
                <a:lnTo>
                  <a:pt x="0" y="88900"/>
                </a:lnTo>
                <a:arcTo hR="88900" wR="88900" stAng="10800000" swAng="5400000"/>
                <a:lnTo>
                  <a:pt x="3331567" y="0"/>
                </a:lnTo>
                <a:arcTo hR="88900" wR="88900" stAng="16200000" swAng="5400000"/>
                <a:lnTo>
                  <a:pt x="3420467" y="88900"/>
                </a:lnTo>
                <a:arcTo hR="50800" wR="88900" stAng="0" swAng="-5400000"/>
                <a:lnTo>
                  <a:pt x="88900" y="38100"/>
                </a:lnTo>
                <a:arcTo hR="50800" wR="88900" stAng="16200000" swAng="-5400000"/>
                <a:close/>
              </a:path>
            </a:pathLst>
          </a:custGeom>
          <a:solidFill>
            <a:srgbClr val="F5A623"/>
          </a:solidFill>
          <a:ln/>
        </p:spPr>
      </p:sp>
      <p:sp>
        <p:nvSpPr>
          <p:cNvPr id="7" name="Text 4"/>
          <p:cNvSpPr/>
          <p:nvPr/>
        </p:nvSpPr>
        <p:spPr>
          <a:xfrm>
            <a:off x="1041400" y="4508698"/>
            <a:ext cx="305216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FFFFF"/>
                </a:solidFill>
                <a:latin typeface="Poppins" pitchFamily="34" charset="0"/>
                <a:ea typeface="Poppins" pitchFamily="34" charset="-122"/>
                <a:cs typeface="Poppins" pitchFamily="34" charset="-120"/>
              </a:rPr>
              <a:t>Explore the live demo</a:t>
            </a:r>
            <a:endParaRPr lang="en-US" sz="1500" dirty="0"/>
          </a:p>
        </p:txBody>
      </p:sp>
      <p:sp>
        <p:nvSpPr>
          <p:cNvPr id="8" name="Text 5"/>
          <p:cNvSpPr/>
          <p:nvPr/>
        </p:nvSpPr>
        <p:spPr>
          <a:xfrm>
            <a:off x="1041400" y="4800798"/>
            <a:ext cx="305216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8EE"/>
                </a:solidFill>
                <a:latin typeface="DM Sans" pitchFamily="34" charset="0"/>
                <a:ea typeface="DM Sans" pitchFamily="34" charset="-122"/>
                <a:cs typeface="DM Sans" pitchFamily="34" charset="-120"/>
              </a:rPr>
              <a:t>p6pulse.com/demo, no sign-up needed</a:t>
            </a:r>
            <a:endParaRPr lang="en-US" sz="1300" dirty="0"/>
          </a:p>
        </p:txBody>
      </p:sp>
      <p:sp>
        <p:nvSpPr>
          <p:cNvPr id="9" name="Text 6"/>
          <p:cNvSpPr/>
          <p:nvPr/>
        </p:nvSpPr>
        <p:spPr>
          <a:xfrm>
            <a:off x="812800" y="5796359"/>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8FB4E0"/>
                </a:solidFill>
                <a:latin typeface="DM Sans" pitchFamily="34" charset="0"/>
                <a:ea typeface="DM Sans" pitchFamily="34" charset="-122"/>
                <a:cs typeface="DM Sans" pitchFamily="34" charset="-120"/>
              </a:rPr>
              <a:t>Gavin Morris · info@p6pulse.com · p6pulse.com</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P6 Pulse Sales Deck</dc:title>
  <dc:subject>PptxGenJS Presentation</dc:subject>
  <dc:creator>PptxGenJS</dc:creator>
  <cp:lastModifiedBy>PptxGenJS</cp:lastModifiedBy>
  <cp:revision>1</cp:revision>
  <dcterms:created xsi:type="dcterms:W3CDTF">2026-09-28T22:38:10Z</dcterms:created>
  <dcterms:modified xsi:type="dcterms:W3CDTF">2026-09-28T22:38:10Z</dcterms:modified>
</cp:coreProperties>
</file>